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sldIdLst>
    <p:sldId id="258" r:id="rId2"/>
    <p:sldId id="394" r:id="rId3"/>
    <p:sldId id="360" r:id="rId4"/>
    <p:sldId id="361" r:id="rId5"/>
    <p:sldId id="362" r:id="rId6"/>
    <p:sldId id="363" r:id="rId7"/>
    <p:sldId id="397" r:id="rId8"/>
    <p:sldId id="300" r:id="rId9"/>
    <p:sldId id="301" r:id="rId10"/>
    <p:sldId id="302" r:id="rId11"/>
    <p:sldId id="303" r:id="rId12"/>
    <p:sldId id="395" r:id="rId13"/>
    <p:sldId id="310" r:id="rId14"/>
    <p:sldId id="260" r:id="rId15"/>
    <p:sldId id="374" r:id="rId16"/>
    <p:sldId id="375" r:id="rId17"/>
    <p:sldId id="410" r:id="rId18"/>
    <p:sldId id="379" r:id="rId19"/>
    <p:sldId id="407" r:id="rId20"/>
    <p:sldId id="402" r:id="rId21"/>
    <p:sldId id="419" r:id="rId22"/>
    <p:sldId id="416" r:id="rId23"/>
    <p:sldId id="415" r:id="rId24"/>
    <p:sldId id="381" r:id="rId25"/>
    <p:sldId id="420" r:id="rId26"/>
    <p:sldId id="383" r:id="rId27"/>
    <p:sldId id="421" r:id="rId28"/>
    <p:sldId id="423" r:id="rId29"/>
    <p:sldId id="424" r:id="rId30"/>
    <p:sldId id="425" r:id="rId31"/>
    <p:sldId id="382" r:id="rId32"/>
    <p:sldId id="426" r:id="rId33"/>
    <p:sldId id="429" r:id="rId34"/>
    <p:sldId id="430" r:id="rId35"/>
    <p:sldId id="473" r:id="rId36"/>
    <p:sldId id="431" r:id="rId37"/>
    <p:sldId id="434" r:id="rId38"/>
    <p:sldId id="436" r:id="rId39"/>
    <p:sldId id="441" r:id="rId40"/>
    <p:sldId id="442" r:id="rId41"/>
    <p:sldId id="443" r:id="rId42"/>
    <p:sldId id="444" r:id="rId43"/>
    <p:sldId id="445" r:id="rId44"/>
    <p:sldId id="446" r:id="rId45"/>
    <p:sldId id="448" r:id="rId46"/>
    <p:sldId id="450" r:id="rId47"/>
    <p:sldId id="451" r:id="rId48"/>
    <p:sldId id="474" r:id="rId49"/>
    <p:sldId id="266" r:id="rId50"/>
    <p:sldId id="453" r:id="rId51"/>
    <p:sldId id="390" r:id="rId52"/>
    <p:sldId id="454" r:id="rId53"/>
    <p:sldId id="389" r:id="rId54"/>
    <p:sldId id="396" r:id="rId55"/>
    <p:sldId id="391" r:id="rId56"/>
    <p:sldId id="456" r:id="rId57"/>
    <p:sldId id="457" r:id="rId58"/>
    <p:sldId id="268" r:id="rId59"/>
    <p:sldId id="462" r:id="rId60"/>
    <p:sldId id="463" r:id="rId61"/>
    <p:sldId id="392" r:id="rId62"/>
    <p:sldId id="475" r:id="rId63"/>
    <p:sldId id="364" r:id="rId64"/>
    <p:sldId id="365" r:id="rId65"/>
    <p:sldId id="464" r:id="rId66"/>
    <p:sldId id="465" r:id="rId67"/>
    <p:sldId id="471" r:id="rId68"/>
    <p:sldId id="280" r:id="rId69"/>
    <p:sldId id="476" r:id="rId70"/>
    <p:sldId id="275"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 id="293" r:id="rId84"/>
    <p:sldId id="294" r:id="rId85"/>
    <p:sldId id="295" r:id="rId86"/>
    <p:sldId id="296" r:id="rId87"/>
    <p:sldId id="297" r:id="rId88"/>
    <p:sldId id="298" r:id="rId89"/>
    <p:sldId id="299" r:id="rId90"/>
    <p:sldId id="304" r:id="rId91"/>
    <p:sldId id="478" r:id="rId92"/>
    <p:sldId id="479" r:id="rId93"/>
    <p:sldId id="311"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05" r:id="rId137"/>
    <p:sldId id="480" r:id="rId138"/>
    <p:sldId id="481" r:id="rId139"/>
    <p:sldId id="466" r:id="rId140"/>
    <p:sldId id="472" r:id="rId141"/>
    <p:sldId id="468" r:id="rId142"/>
    <p:sldId id="273" r:id="rId143"/>
    <p:sldId id="469" r:id="rId144"/>
    <p:sldId id="482" r:id="rId145"/>
    <p:sldId id="483" r:id="rId146"/>
    <p:sldId id="484" r:id="rId147"/>
    <p:sldId id="485" r:id="rId148"/>
    <p:sldId id="272" r:id="rId149"/>
    <p:sldId id="487" r:id="rId150"/>
    <p:sldId id="488" r:id="rId151"/>
    <p:sldId id="489" r:id="rId152"/>
    <p:sldId id="458" r:id="rId153"/>
    <p:sldId id="459" r:id="rId154"/>
    <p:sldId id="460" r:id="rId155"/>
    <p:sldId id="461" r:id="rId156"/>
    <p:sldId id="486"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7F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2654" autoAdjust="0"/>
  </p:normalViewPr>
  <p:slideViewPr>
    <p:cSldViewPr snapToGrid="0">
      <p:cViewPr varScale="1">
        <p:scale>
          <a:sx n="97" d="100"/>
          <a:sy n="97" d="100"/>
        </p:scale>
        <p:origin x="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image" Target="../media/image185.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image" Target="../media/image18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 Id="rId4" Type="http://schemas.openxmlformats.org/officeDocument/2006/relationships/image" Target="../media/image18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2E089-F839-4C68-AC39-6C00532A9F2A}" type="datetimeFigureOut">
              <a:rPr lang="en-IE" smtClean="0"/>
              <a:t>23/10/2021</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CC91C-3F07-41D0-9107-2AD65B6D6239}" type="slidenum">
              <a:rPr lang="en-IE" smtClean="0"/>
              <a:t>‹#›</a:t>
            </a:fld>
            <a:endParaRPr lang="en-IE"/>
          </a:p>
        </p:txBody>
      </p:sp>
    </p:spTree>
    <p:extLst>
      <p:ext uri="{BB962C8B-B14F-4D97-AF65-F5344CB8AC3E}">
        <p14:creationId xmlns:p14="http://schemas.microsoft.com/office/powerpoint/2010/main" val="9514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5362"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fld id="{CBFC58BF-94E8-44AA-B0E9-E172136FFEFD}" type="slidenum">
              <a:rPr altLang="en-US" sz="2400" smtClean="0">
                <a:solidFill>
                  <a:schemeClr val="bg1"/>
                </a:solidFill>
              </a:rPr>
              <a:pPr/>
              <a:t>1</a:t>
            </a:fld>
            <a:endParaRPr lang="en-IE" altLang="en-US" sz="2400">
              <a:solidFill>
                <a:schemeClr val="bg1"/>
              </a:solidFill>
            </a:endParaRPr>
          </a:p>
        </p:txBody>
      </p:sp>
      <p:sp>
        <p:nvSpPr>
          <p:cNvPr id="1536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0A91C613-B863-46A0-BCDA-68307CDE67E9}"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7637F456-F20E-461D-B9AD-5D66A74C5880}"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8D6211E5-26BA-4E63-9FE5-53E8878DBFB7}"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536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400">
                <a:solidFill>
                  <a:schemeClr val="bg1"/>
                </a:solidFill>
              </a:rPr>
              <a:t>I’ll describe several studies of perceptual decision making that Redmond O'Connell and I have conducted in Trinity College Dublin and City College, in the past couple of years, and some recent work in my lab in City College on human decision signals that bear on value-based decisions in an imperative selection context.</a:t>
            </a:r>
          </a:p>
          <a:p>
            <a:pPr>
              <a:buFont typeface="Arial" panose="020B0604020202020204" pitchFamily="34" charset="0"/>
              <a:buChar char="•"/>
            </a:pPr>
            <a:endParaRPr lang="en-US" altLang="en-US" sz="2400">
              <a:solidFill>
                <a:schemeClr val="bg1"/>
              </a:solidFill>
            </a:endParaRPr>
          </a:p>
        </p:txBody>
      </p:sp>
      <p:sp>
        <p:nvSpPr>
          <p:cNvPr id="15368"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A354376C-DDAA-4556-AF10-F44F01B36D22}"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9" name="Notes Placeholder 1"/>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zh-CN" dirty="0"/>
              <a:t>Thanks</a:t>
            </a:r>
          </a:p>
          <a:p>
            <a:r>
              <a:rPr lang="en-IE" altLang="zh-CN" dirty="0"/>
              <a:t>So in my talk I’m going to mainly</a:t>
            </a:r>
            <a:r>
              <a:rPr lang="en-IE" altLang="zh-CN" baseline="0" dirty="0"/>
              <a:t> cover some fundamentals of how we examine the operation of the brain through behaviour, and how those behavioural data help us make sense of neural signals, and also how neural signals can sometimes help us make sense of behaviour too.</a:t>
            </a:r>
            <a:endParaRPr lang="zh-CN" altLang="en-IE" dirty="0"/>
          </a:p>
          <a:p>
            <a:endParaRPr lang="en-IE" altLang="en-US" dirty="0"/>
          </a:p>
          <a:p>
            <a:endParaRPr lang="en-IE" altLang="en-US" dirty="0"/>
          </a:p>
        </p:txBody>
      </p:sp>
    </p:spTree>
    <p:extLst>
      <p:ext uri="{BB962C8B-B14F-4D97-AF65-F5344CB8AC3E}">
        <p14:creationId xmlns:p14="http://schemas.microsoft.com/office/powerpoint/2010/main" val="46938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40FECEBC-66E0-41D0-9798-08F0FE136842}" type="slidenum">
              <a:rPr altLang="en-US" sz="1300" smtClean="0">
                <a:solidFill>
                  <a:srgbClr val="000000"/>
                </a:solidFill>
              </a:rPr>
              <a:pPr>
                <a:buSzPct val="100000"/>
                <a:buFont typeface="Arial" panose="020B0604020202020204" pitchFamily="34" charset="0"/>
                <a:buNone/>
              </a:pPr>
              <a:t>10</a:t>
            </a:fld>
            <a:endParaRPr lang="en-IE" altLang="en-US" sz="1300">
              <a:solidFill>
                <a:srgbClr val="000000"/>
              </a:solidFill>
            </a:endParaRPr>
          </a:p>
        </p:txBody>
      </p:sp>
      <p:sp>
        <p:nvSpPr>
          <p:cNvPr id="35842"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5843"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Times New Roman" panose="02020603050405020304" pitchFamily="18" charset="0"/>
              </a:rPr>
              <a:t>Now EEG has very poor resolution. You can sample it at high temporal resolution but spatially it’s very crude, only allowing distinguish between frontal versus occipital, left versus right hemisphere… One of the reasons we persist with it is that it is the only way to observe the dynamics of neural activity in the brains of humans, apart from those undergoing surgery for intractable epilepsy. </a:t>
            </a: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t>Probably the most simple and common way to use EEG has been to compare these global electrical responses to different stimuli, or across different conditions or groups</a:t>
            </a:r>
            <a:r>
              <a:rPr lang="en-US" altLang="en-US" baseline="0" dirty="0"/>
              <a:t> of people, including clinical groups.</a:t>
            </a:r>
            <a:endParaRPr lang="en-US" altLang="en-US" dirty="0"/>
          </a:p>
        </p:txBody>
      </p:sp>
    </p:spTree>
    <p:extLst>
      <p:ext uri="{BB962C8B-B14F-4D97-AF65-F5344CB8AC3E}">
        <p14:creationId xmlns:p14="http://schemas.microsoft.com/office/powerpoint/2010/main" val="19351887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EC41E0F-6EAC-4F2C-971E-E43DAA1CC0C6}" type="slidenum">
              <a:rPr lang="en-US" altLang="en-US" sz="1200"/>
              <a:pPr eaLnBrk="1" hangingPunct="1"/>
              <a:t>141</a:t>
            </a:fld>
            <a:endParaRPr lang="en-US" altLang="en-US"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how do we know that sensory information is being tampered with in its early stages of representation? By measuring neural activity directly and watching it change with attention.</a:t>
            </a:r>
          </a:p>
          <a:p>
            <a:pPr eaLnBrk="1" hangingPunct="1"/>
            <a:r>
              <a:rPr lang="en-US" altLang="en-US">
                <a:latin typeface="Arial" panose="020B0604020202020204" pitchFamily="34" charset="0"/>
              </a:rPr>
              <a:t>Here are just two examples, drawn from two experimental techniques that I</a:t>
            </a:r>
            <a:r>
              <a:rPr lang="ja-JP" altLang="en-US">
                <a:latin typeface="Arial" panose="020B0604020202020204" pitchFamily="34" charset="0"/>
              </a:rPr>
              <a:t>’</a:t>
            </a:r>
            <a:r>
              <a:rPr lang="en-US" altLang="ja-JP">
                <a:latin typeface="Arial" panose="020B0604020202020204" pitchFamily="34" charset="0"/>
              </a:rPr>
              <a:t>ve used. Over here is the classic study of Moran and Desimone where you can see that under 2 conditions where you have the exact same two stimuli appearing in a V4 neuron</a:t>
            </a:r>
            <a:r>
              <a:rPr lang="ja-JP" altLang="en-US">
                <a:latin typeface="Arial" panose="020B0604020202020204" pitchFamily="34" charset="0"/>
              </a:rPr>
              <a:t>’</a:t>
            </a:r>
            <a:r>
              <a:rPr lang="en-US" altLang="ja-JP">
                <a:latin typeface="Arial" panose="020B0604020202020204" pitchFamily="34" charset="0"/>
              </a:rPr>
              <a:t>s RF – one usually effective in driving the neuron, the other not, you can measure very different firing rates depending on which is attended, almost as if the neuron doesn</a:t>
            </a:r>
            <a:r>
              <a:rPr lang="ja-JP" altLang="en-US">
                <a:latin typeface="Arial" panose="020B0604020202020204" pitchFamily="34" charset="0"/>
              </a:rPr>
              <a:t>’</a:t>
            </a:r>
            <a:r>
              <a:rPr lang="en-US" altLang="ja-JP">
                <a:latin typeface="Arial" panose="020B0604020202020204" pitchFamily="34" charset="0"/>
              </a:rPr>
              <a:t>t even see the unattended item.</a:t>
            </a:r>
          </a:p>
          <a:p>
            <a:pPr eaLnBrk="1" hangingPunct="1"/>
            <a:r>
              <a:rPr lang="en-US" altLang="en-US">
                <a:latin typeface="Arial" panose="020B0604020202020204" pitchFamily="34" charset="0"/>
              </a:rPr>
              <a:t>Here</a:t>
            </a:r>
            <a:r>
              <a:rPr lang="ja-JP" altLang="en-US">
                <a:latin typeface="Arial" panose="020B0604020202020204" pitchFamily="34" charset="0"/>
              </a:rPr>
              <a:t>’</a:t>
            </a:r>
            <a:r>
              <a:rPr lang="en-US" altLang="ja-JP">
                <a:latin typeface="Arial" panose="020B0604020202020204" pitchFamily="34" charset="0"/>
              </a:rPr>
              <a:t>s an example from the human event-related potential approach. In this technique an array of electrodes are attached to the scalp of human participants non-invasively, and conditions are repeated at least 100 times so that snippets of scalp data in a certain time window around the event of interest can be averaged to zero-out the uncorrelated noise, which is pretty huge on a given single trial. The result is a sequence of deflections we call components, that are resolved with ms-precision relative to a stimulus onset.</a:t>
            </a:r>
          </a:p>
          <a:p>
            <a:pPr eaLnBrk="1" hangingPunct="1"/>
            <a:r>
              <a:rPr lang="en-US" altLang="en-US">
                <a:latin typeface="Arial" panose="020B0604020202020204" pitchFamily="34" charset="0"/>
              </a:rPr>
              <a:t>In contrast with the spike recordings, EEG Records the sum of potentials generated by synchronous postsynaptic activity among aligned cortical neurons.</a:t>
            </a:r>
          </a:p>
          <a:p>
            <a:pPr eaLnBrk="1" hangingPunct="1"/>
            <a:r>
              <a:rPr lang="en-US" altLang="en-US">
                <a:latin typeface="Arial" panose="020B0604020202020204" pitchFamily="34" charset="0"/>
              </a:rPr>
              <a:t>In this study the subject was asked to attend one of 4 locations at different times, and when comparing the responses to the SAME stimulus when attending towards it or away, you can see that responses are enhanced when the stimulus is attended.</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772965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142</a:t>
            </a:fld>
            <a:endParaRPr lang="en-IE"/>
          </a:p>
        </p:txBody>
      </p:sp>
    </p:spTree>
    <p:extLst>
      <p:ext uri="{BB962C8B-B14F-4D97-AF65-F5344CB8AC3E}">
        <p14:creationId xmlns:p14="http://schemas.microsoft.com/office/powerpoint/2010/main" val="36234366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75E164-F09D-42EF-8665-E9C7A889F90A}" type="slidenum">
              <a:rPr lang="en-US" altLang="en-US" sz="1200"/>
              <a:pPr eaLnBrk="1" hangingPunct="1"/>
              <a:t>143</a:t>
            </a:fld>
            <a:endParaRPr lang="en-US" alt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exactly goes on back there when something is attended?</a:t>
            </a:r>
          </a:p>
          <a:p>
            <a:pPr eaLnBrk="1" hangingPunct="1"/>
            <a:r>
              <a:rPr lang="en-US" altLang="en-US">
                <a:latin typeface="Arial" panose="020B0604020202020204" pitchFamily="34" charset="0"/>
              </a:rPr>
              <a:t>Of course this is probably the most obvious thing you</a:t>
            </a:r>
            <a:r>
              <a:rPr lang="ja-JP" altLang="en-US">
                <a:latin typeface="Arial" panose="020B0604020202020204" pitchFamily="34" charset="0"/>
              </a:rPr>
              <a:t>’</a:t>
            </a:r>
            <a:r>
              <a:rPr lang="en-US" altLang="ja-JP">
                <a:latin typeface="Arial" panose="020B0604020202020204" pitchFamily="34" charset="0"/>
              </a:rPr>
              <a:t>ve heard all day. Obviously there</a:t>
            </a:r>
            <a:r>
              <a:rPr lang="ja-JP" altLang="en-US">
                <a:latin typeface="Arial" panose="020B0604020202020204" pitchFamily="34" charset="0"/>
              </a:rPr>
              <a:t>’</a:t>
            </a:r>
            <a:r>
              <a:rPr lang="en-US" altLang="ja-JP">
                <a:latin typeface="Arial" panose="020B0604020202020204" pitchFamily="34" charset="0"/>
              </a:rPr>
              <a:t>s a different pattern of modulation when you</a:t>
            </a:r>
            <a:r>
              <a:rPr lang="ja-JP" altLang="en-US">
                <a:latin typeface="Arial" panose="020B0604020202020204" pitchFamily="34" charset="0"/>
              </a:rPr>
              <a:t>’</a:t>
            </a:r>
            <a:r>
              <a:rPr lang="en-US" altLang="ja-JP">
                <a:latin typeface="Arial" panose="020B0604020202020204" pitchFamily="34" charset="0"/>
              </a:rPr>
              <a:t>re orienting toward a cued location than when you</a:t>
            </a:r>
            <a:r>
              <a:rPr lang="ja-JP" altLang="en-US">
                <a:latin typeface="Arial" panose="020B0604020202020204" pitchFamily="34" charset="0"/>
              </a:rPr>
              <a:t>’</a:t>
            </a:r>
            <a:r>
              <a:rPr lang="en-US" altLang="ja-JP">
                <a:latin typeface="Arial" panose="020B0604020202020204" pitchFamily="34" charset="0"/>
              </a:rPr>
              <a:t>re searching for a target feature among distracters.</a:t>
            </a:r>
          </a:p>
          <a:p>
            <a:pPr eaLnBrk="1" hangingPunct="1"/>
            <a:r>
              <a:rPr lang="en-US" altLang="en-US">
                <a:latin typeface="Arial" panose="020B0604020202020204" pitchFamily="34" charset="0"/>
              </a:rPr>
              <a:t>But what about the finer details of the task? are there variations in how attention operates depending on stimulus conditions and behavioral demands of the task?</a:t>
            </a:r>
          </a:p>
          <a:p>
            <a:pPr eaLnBrk="1" hangingPunct="1"/>
            <a:r>
              <a:rPr lang="en-US" altLang="en-US">
                <a:latin typeface="Arial" panose="020B0604020202020204" pitchFamily="34" charset="0"/>
              </a:rPr>
              <a:t>This question is only recently coming under detailed scrutiny…</a:t>
            </a:r>
          </a:p>
        </p:txBody>
      </p:sp>
    </p:spTree>
    <p:extLst>
      <p:ext uri="{BB962C8B-B14F-4D97-AF65-F5344CB8AC3E}">
        <p14:creationId xmlns:p14="http://schemas.microsoft.com/office/powerpoint/2010/main" val="40756354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6978"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r>
              <a:rPr lang="zh-CN" altLang="en-US" dirty="0">
                <a:latin typeface="Arial" panose="020B0604020202020204" pitchFamily="34" charset="0"/>
              </a:rPr>
              <a:t>There have been some strong recent examples of cases where computational models have come to the rescue in reconciling some very puzzling discrepancies </a:t>
            </a:r>
            <a:r>
              <a:rPr lang="en-IE" altLang="zh-CN" dirty="0">
                <a:latin typeface="Arial" panose="020B0604020202020204" pitchFamily="34" charset="0"/>
              </a:rPr>
              <a:t>- </a:t>
            </a:r>
            <a:r>
              <a:rPr lang="en-US" altLang="en-US" dirty="0">
                <a:latin typeface="Arial" panose="020B0604020202020204" pitchFamily="34" charset="0"/>
              </a:rPr>
              <a:t>the issue of whether </a:t>
            </a:r>
            <a:r>
              <a:rPr lang="en-US" altLang="en-US" dirty="0" err="1">
                <a:latin typeface="Arial" panose="020B0604020202020204" pitchFamily="34" charset="0"/>
              </a:rPr>
              <a:t>extrastriate</a:t>
            </a:r>
            <a:r>
              <a:rPr lang="en-US" altLang="en-US" dirty="0">
                <a:latin typeface="Arial" panose="020B0604020202020204" pitchFamily="34" charset="0"/>
              </a:rPr>
              <a:t> neurons respond more strongly to attended stimuli because of an increase in the effective contrast of the input, or because of a multiplicative increase in the firing rate. These two models can be distinguished on the basis of what happens at higher contrasts. Two studies, using the same task where a monkey detects a change in orientation in an attended sequence of gratings, had very different findings on this issue. </a:t>
            </a:r>
            <a:endParaRPr lang="en-IE" altLang="zh-CN" dirty="0">
              <a:latin typeface="Arial" panose="020B0604020202020204" pitchFamily="34" charset="0"/>
            </a:endParaRPr>
          </a:p>
          <a:p>
            <a:pPr eaLnBrk="1" hangingPunct="1"/>
            <a:r>
              <a:rPr lang="en-IE" altLang="zh-CN" dirty="0">
                <a:latin typeface="Arial" panose="020B0604020202020204" pitchFamily="34" charset="0"/>
              </a:rPr>
              <a:t>Basic idea of model – visual environments can be thought</a:t>
            </a:r>
            <a:r>
              <a:rPr lang="en-IE" altLang="zh-CN" baseline="0" dirty="0">
                <a:latin typeface="Arial" panose="020B0604020202020204" pitchFamily="34" charset="0"/>
              </a:rPr>
              <a:t> of as maps, not just across space but also the possible features, and the subject’s attention field can be also characterised in this way, e.g. here the subject is attending to the right side of this display, and attending equally across all orientations. Then the normalisation operation is simply that each neuron’s response is divided by the pooled activity of all </a:t>
            </a:r>
            <a:r>
              <a:rPr lang="en-IE" altLang="zh-CN" baseline="0" dirty="0" err="1">
                <a:latin typeface="Arial" panose="020B0604020202020204" pitchFamily="34" charset="0"/>
              </a:rPr>
              <a:t>neighboring</a:t>
            </a:r>
            <a:r>
              <a:rPr lang="en-IE" altLang="zh-CN" baseline="0" dirty="0">
                <a:latin typeface="Arial" panose="020B0604020202020204" pitchFamily="34" charset="0"/>
              </a:rPr>
              <a:t> neurons to determine the ultimate population response.</a:t>
            </a:r>
            <a:endParaRPr lang="zh-CN"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they took into account the relative spatial extent of the stimulus compared to the receptive field and the attention field. </a:t>
            </a:r>
          </a:p>
          <a:p>
            <a:pPr eaLnBrk="1" hangingPunct="1"/>
            <a:r>
              <a:rPr lang="en-US" altLang="en-US" dirty="0">
                <a:latin typeface="Arial" panose="020B0604020202020204" pitchFamily="34" charset="0"/>
              </a:rPr>
              <a:t>I</a:t>
            </a:r>
            <a:r>
              <a:rPr lang="ja-JP" altLang="en-US" dirty="0">
                <a:latin typeface="Arial" panose="020B0604020202020204" pitchFamily="34" charset="0"/>
              </a:rPr>
              <a:t>’</a:t>
            </a:r>
            <a:r>
              <a:rPr lang="en-US" altLang="ja-JP" dirty="0">
                <a:latin typeface="Arial" panose="020B0604020202020204" pitchFamily="34" charset="0"/>
              </a:rPr>
              <a:t>m showing this just as an example of how stimulus conditions and task demands are starting to be considered on a much finer level, and this demonstrates the value not only in modeling but also in having a bolus of empirical findings out there to work from.</a:t>
            </a:r>
          </a:p>
        </p:txBody>
      </p:sp>
      <p:sp>
        <p:nvSpPr>
          <p:cNvPr id="126979"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890C1270-83FB-4049-93F8-A357AE6E65CB}" type="slidenum">
              <a:rPr lang="en-US" altLang="en-US">
                <a:latin typeface="Arial" panose="020B0604020202020204" pitchFamily="34" charset="0"/>
              </a:rPr>
              <a:pPr algn="r"/>
              <a:t>144</a:t>
            </a:fld>
            <a:endParaRPr lang="en-US" altLang="en-US">
              <a:latin typeface="Arial" panose="020B0604020202020204" pitchFamily="34" charset="0"/>
            </a:endParaRPr>
          </a:p>
        </p:txBody>
      </p:sp>
    </p:spTree>
    <p:extLst>
      <p:ext uri="{BB962C8B-B14F-4D97-AF65-F5344CB8AC3E}">
        <p14:creationId xmlns:p14="http://schemas.microsoft.com/office/powerpoint/2010/main" val="35337754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9026"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And it turns out that with this model, a very different pattern comes out depending on relative size of the stimuli, the neurons’ RF, the size of the attention field and the size of the suppressive surround.</a:t>
            </a:r>
          </a:p>
          <a:p>
            <a:pPr eaLnBrk="1" hangingPunct="1"/>
            <a:r>
              <a:rPr lang="en-US" altLang="en-US">
                <a:latin typeface="Arial" panose="020B0604020202020204" pitchFamily="34" charset="0"/>
              </a:rPr>
              <a:t>I’m showing this just as an example of how stimulus and task details are starting to be considered on a much finer level, now that there’s a bolus of empirical findings out there to work from.</a:t>
            </a:r>
          </a:p>
          <a:p>
            <a:pPr eaLnBrk="1" hangingPunct="1"/>
            <a:endParaRPr lang="en-US" altLang="en-US">
              <a:latin typeface="Arial" panose="020B0604020202020204" pitchFamily="34" charset="0"/>
            </a:endParaRPr>
          </a:p>
        </p:txBody>
      </p:sp>
      <p:sp>
        <p:nvSpPr>
          <p:cNvPr id="129027"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7E39967-2CAF-4AF9-A1B0-08C87BBA1082}" type="slidenum">
              <a:rPr lang="en-US" altLang="en-US">
                <a:latin typeface="Arial" panose="020B0604020202020204" pitchFamily="34" charset="0"/>
              </a:rPr>
              <a:pPr algn="r"/>
              <a:t>145</a:t>
            </a:fld>
            <a:endParaRPr lang="en-US" altLang="en-US">
              <a:latin typeface="Arial" panose="020B0604020202020204" pitchFamily="34" charset="0"/>
            </a:endParaRPr>
          </a:p>
        </p:txBody>
      </p:sp>
    </p:spTree>
    <p:extLst>
      <p:ext uri="{BB962C8B-B14F-4D97-AF65-F5344CB8AC3E}">
        <p14:creationId xmlns:p14="http://schemas.microsoft.com/office/powerpoint/2010/main" val="3298571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9026"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endParaRPr lang="en-US" altLang="en-US" dirty="0">
              <a:latin typeface="Arial" panose="020B0604020202020204" pitchFamily="34" charset="0"/>
            </a:endParaRPr>
          </a:p>
        </p:txBody>
      </p:sp>
      <p:sp>
        <p:nvSpPr>
          <p:cNvPr id="129027"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7E39967-2CAF-4AF9-A1B0-08C87BBA1082}" type="slidenum">
              <a:rPr lang="en-US" altLang="en-US">
                <a:latin typeface="Arial" panose="020B0604020202020204" pitchFamily="34" charset="0"/>
              </a:rPr>
              <a:pPr algn="r"/>
              <a:t>146</a:t>
            </a:fld>
            <a:endParaRPr lang="en-US" altLang="en-US">
              <a:latin typeface="Arial" panose="020B0604020202020204" pitchFamily="34" charset="0"/>
            </a:endParaRPr>
          </a:p>
        </p:txBody>
      </p:sp>
    </p:spTree>
    <p:extLst>
      <p:ext uri="{BB962C8B-B14F-4D97-AF65-F5344CB8AC3E}">
        <p14:creationId xmlns:p14="http://schemas.microsoft.com/office/powerpoint/2010/main" val="20183678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And lastly I’ll touch on an one last broad area of cognition of memory and learning, not to give a comprehensive account of the area, but just to convey that this general principle of using rich behavioural or psychophysical measurements in a well designed task to get deeper insights into the neural mechanisms generalises to many areas of </a:t>
            </a:r>
            <a:r>
              <a:rPr lang="en-IE" dirty="0" err="1"/>
              <a:t>cognitition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147</a:t>
            </a:fld>
            <a:endParaRPr lang="en-IE"/>
          </a:p>
        </p:txBody>
      </p:sp>
    </p:spTree>
    <p:extLst>
      <p:ext uri="{BB962C8B-B14F-4D97-AF65-F5344CB8AC3E}">
        <p14:creationId xmlns:p14="http://schemas.microsoft.com/office/powerpoint/2010/main" val="6787488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there are many classes of memory that we think about and study and some of the main ones are listed here.</a:t>
            </a:r>
          </a:p>
          <a:p>
            <a:r>
              <a:rPr lang="en-IE" dirty="0"/>
              <a:t>Short term memory refers to the capacity to hold a small amount of information in mind for a short period of time, like for reciting back a phone number. And a defining </a:t>
            </a:r>
            <a:r>
              <a:rPr lang="en-IE" dirty="0" err="1"/>
              <a:t>haracteristic</a:t>
            </a:r>
            <a:r>
              <a:rPr lang="en-IE" dirty="0"/>
              <a:t> of it is that it decays over time  on the order of seconds.</a:t>
            </a:r>
          </a:p>
          <a:p>
            <a:r>
              <a:rPr lang="en-IE" dirty="0"/>
              <a:t>One particular kind of short term memory is sensory memory, which is what can be a very short-lived lingering trace of a percept after it has gone away, and it’s a very automatic or involuntary kind – in vision we call this iconic memory, and in hearing we call it echoic</a:t>
            </a:r>
          </a:p>
          <a:p>
            <a:endParaRPr lang="en-IE" dirty="0"/>
          </a:p>
          <a:p>
            <a:r>
              <a:rPr lang="en-IE" dirty="0"/>
              <a:t>Working memory is a term that sometimes is used synonymously with short-term memory but most people use it to refer to using and manipulating items held in STM to achieve a </a:t>
            </a:r>
            <a:r>
              <a:rPr lang="en-IE" dirty="0" err="1"/>
              <a:t>cogntiive</a:t>
            </a:r>
            <a:r>
              <a:rPr lang="en-IE" dirty="0"/>
              <a:t> task – so a classic test of a person’s WM capacity would be the digit span test where you have to repeat back a list of digits, which obviously involves maintenance, but then you can also ask </a:t>
            </a:r>
            <a:r>
              <a:rPr lang="en-IE" dirty="0" err="1"/>
              <a:t>tehm</a:t>
            </a:r>
            <a:r>
              <a:rPr lang="en-IE" dirty="0"/>
              <a:t> to repeated them in reverse order which requires them to actually transform and operate on the contents of their STM</a:t>
            </a:r>
          </a:p>
          <a:p>
            <a:endParaRPr lang="en-IE" dirty="0"/>
          </a:p>
          <a:p>
            <a:r>
              <a:rPr lang="en-IE" dirty="0"/>
              <a:t>And then of course we have long-term memory which generally has the distinction that it is encoded in a much more solidified form that is much less vulnerable to decay and that can be recalled days, months or years later.</a:t>
            </a:r>
          </a:p>
        </p:txBody>
      </p:sp>
      <p:sp>
        <p:nvSpPr>
          <p:cNvPr id="4" name="Slide Number Placeholder 3"/>
          <p:cNvSpPr>
            <a:spLocks noGrp="1"/>
          </p:cNvSpPr>
          <p:nvPr>
            <p:ph type="sldNum" sz="quarter" idx="10"/>
          </p:nvPr>
        </p:nvSpPr>
        <p:spPr/>
        <p:txBody>
          <a:bodyPr/>
          <a:lstStyle/>
          <a:p>
            <a:fld id="{C8BCC91C-3F07-41D0-9107-2AD65B6D6239}" type="slidenum">
              <a:rPr lang="en-IE" smtClean="0"/>
              <a:t>148</a:t>
            </a:fld>
            <a:endParaRPr lang="en-IE"/>
          </a:p>
        </p:txBody>
      </p:sp>
    </p:spTree>
    <p:extLst>
      <p:ext uri="{BB962C8B-B14F-4D97-AF65-F5344CB8AC3E}">
        <p14:creationId xmlns:p14="http://schemas.microsoft.com/office/powerpoint/2010/main" val="22950332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just give a </a:t>
            </a:r>
            <a:r>
              <a:rPr lang="en-US" dirty="0" err="1"/>
              <a:t>coupl</a:t>
            </a:r>
            <a:r>
              <a:rPr lang="en-US" dirty="0"/>
              <a:t> </a:t>
            </a:r>
            <a:r>
              <a:rPr lang="en-US" dirty="0" err="1"/>
              <a:t>eof</a:t>
            </a:r>
            <a:r>
              <a:rPr lang="en-US" dirty="0"/>
              <a:t> examples of where psychophysical measurement can come in to studying these things,</a:t>
            </a:r>
          </a:p>
          <a:p>
            <a:r>
              <a:rPr lang="en-US" dirty="0"/>
              <a:t>I’ll start with a study of a friend of mine, Tobias Teichert in U Pittsburgh</a:t>
            </a:r>
          </a:p>
        </p:txBody>
      </p:sp>
      <p:sp>
        <p:nvSpPr>
          <p:cNvPr id="4" name="Slide Number Placeholder 3"/>
          <p:cNvSpPr>
            <a:spLocks noGrp="1"/>
          </p:cNvSpPr>
          <p:nvPr>
            <p:ph type="sldNum" sz="quarter" idx="5"/>
          </p:nvPr>
        </p:nvSpPr>
        <p:spPr/>
        <p:txBody>
          <a:bodyPr/>
          <a:lstStyle/>
          <a:p>
            <a:fld id="{C8BCC91C-3F07-41D0-9107-2AD65B6D6239}" type="slidenum">
              <a:rPr lang="en-IE" smtClean="0"/>
              <a:t>149</a:t>
            </a:fld>
            <a:endParaRPr lang="en-IE"/>
          </a:p>
        </p:txBody>
      </p:sp>
    </p:spTree>
    <p:extLst>
      <p:ext uri="{BB962C8B-B14F-4D97-AF65-F5344CB8AC3E}">
        <p14:creationId xmlns:p14="http://schemas.microsoft.com/office/powerpoint/2010/main" val="1469989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and longstanding task used to study </a:t>
            </a:r>
            <a:r>
              <a:rPr lang="en-US" dirty="0" err="1"/>
              <a:t>st</a:t>
            </a:r>
            <a:r>
              <a:rPr lang="en-US" dirty="0"/>
              <a:t> or working memory is a delayed or </a:t>
            </a:r>
            <a:r>
              <a:rPr lang="en-US" dirty="0" err="1"/>
              <a:t>memroy</a:t>
            </a:r>
            <a:r>
              <a:rPr lang="en-US" dirty="0"/>
              <a:t> guided action task, where a target is presented and extinguished and the subject has to hold on for a long delay before they are </a:t>
            </a:r>
            <a:r>
              <a:rPr lang="en-US" dirty="0" err="1"/>
              <a:t>signalled</a:t>
            </a:r>
            <a:r>
              <a:rPr lang="en-US" dirty="0"/>
              <a:t> to </a:t>
            </a:r>
            <a:r>
              <a:rPr lang="en-US" dirty="0" err="1"/>
              <a:t>reprt</a:t>
            </a:r>
            <a:r>
              <a:rPr lang="en-US" dirty="0"/>
              <a:t> that location – this has famously been used over </a:t>
            </a:r>
            <a:r>
              <a:rPr lang="en-US" dirty="0" err="1"/>
              <a:t>decaddes</a:t>
            </a:r>
            <a:r>
              <a:rPr lang="en-US" dirty="0"/>
              <a:t> to observe sustained activity in sensorimotor regions of the macaque brain, which is a well known neural correlate of WM.</a:t>
            </a:r>
          </a:p>
          <a:p>
            <a:r>
              <a:rPr lang="en-US" dirty="0"/>
              <a:t>In humans there are many tasks used to measure WM ability very commonly in neuropsychological or clinical contexts and these can often be of the delayed mts </a:t>
            </a:r>
            <a:r>
              <a:rPr lang="en-US" dirty="0" err="1"/>
              <a:t>flavour</a:t>
            </a:r>
            <a:r>
              <a:rPr lang="en-US" dirty="0"/>
              <a:t>, or n-back...</a:t>
            </a:r>
          </a:p>
        </p:txBody>
      </p:sp>
      <p:sp>
        <p:nvSpPr>
          <p:cNvPr id="4" name="Slide Number Placeholder 3"/>
          <p:cNvSpPr>
            <a:spLocks noGrp="1"/>
          </p:cNvSpPr>
          <p:nvPr>
            <p:ph type="sldNum" sz="quarter" idx="5"/>
          </p:nvPr>
        </p:nvSpPr>
        <p:spPr/>
        <p:txBody>
          <a:bodyPr/>
          <a:lstStyle/>
          <a:p>
            <a:fld id="{C8BCC91C-3F07-41D0-9107-2AD65B6D6239}" type="slidenum">
              <a:rPr lang="en-IE" smtClean="0"/>
              <a:t>150</a:t>
            </a:fld>
            <a:endParaRPr lang="en-IE"/>
          </a:p>
        </p:txBody>
      </p:sp>
    </p:spTree>
    <p:extLst>
      <p:ext uri="{BB962C8B-B14F-4D97-AF65-F5344CB8AC3E}">
        <p14:creationId xmlns:p14="http://schemas.microsoft.com/office/powerpoint/2010/main" val="403510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37890"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MS PGothic" panose="020B0600070205080204" pitchFamily="34" charset="-128"/>
              </a:rPr>
              <a:t>Since EEG was invented, researchers have hoped that it can provide measures of brain function with diagnostic potential over and above what is obtained from standard behavioral tests used clinically, because,</a:t>
            </a:r>
            <a:r>
              <a:rPr lang="en-US" altLang="en-US" baseline="0" dirty="0">
                <a:ea typeface="MS PGothic" panose="020B0600070205080204" pitchFamily="34" charset="-128"/>
              </a:rPr>
              <a:t> at least relative to </a:t>
            </a:r>
            <a:r>
              <a:rPr lang="en-US" altLang="en-US" baseline="0" dirty="0" err="1">
                <a:ea typeface="MS PGothic" panose="020B0600070205080204" pitchFamily="34" charset="-128"/>
              </a:rPr>
              <a:t>neurophyschological</a:t>
            </a:r>
            <a:r>
              <a:rPr lang="en-US" altLang="en-US" baseline="0" dirty="0">
                <a:ea typeface="MS PGothic" panose="020B0600070205080204" pitchFamily="34" charset="-128"/>
              </a:rPr>
              <a:t> pen and paper test scores or symptom evaluations, it could be considered</a:t>
            </a:r>
            <a:r>
              <a:rPr lang="en-US" altLang="en-US" dirty="0">
                <a:ea typeface="MS PGothic" panose="020B0600070205080204" pitchFamily="34" charset="-128"/>
              </a:rPr>
              <a:t> more direct because it is generated by</a:t>
            </a:r>
            <a:r>
              <a:rPr lang="en-US" altLang="en-US" baseline="0" dirty="0">
                <a:ea typeface="MS PGothic" panose="020B0600070205080204" pitchFamily="34" charset="-128"/>
              </a:rPr>
              <a:t> the brain itself</a:t>
            </a:r>
            <a:r>
              <a:rPr lang="en-US" altLang="en-US" dirty="0">
                <a:ea typeface="MS PGothic" panose="020B0600070205080204" pitchFamily="34" charset="-128"/>
              </a:rPr>
              <a:t>. </a:t>
            </a:r>
          </a:p>
          <a:p>
            <a:pPr eaLnBrk="1" hangingPunct="1">
              <a:spcBef>
                <a:spcPct val="0"/>
              </a:spcBef>
            </a:pPr>
            <a:r>
              <a:rPr lang="en-US" altLang="en-US" dirty="0">
                <a:ea typeface="MS PGothic" panose="020B0600070205080204" pitchFamily="34" charset="-128"/>
              </a:rPr>
              <a:t>But this has been very challenging in practice. To give an example, I was involved in a study a few years ago where we recorded evoked potentials to simple visual stimuli like this array of squares up here, in patients with schizophrenia in St. </a:t>
            </a:r>
            <a:r>
              <a:rPr lang="en-US" altLang="en-US" dirty="0" err="1">
                <a:ea typeface="MS PGothic" panose="020B0600070205080204" pitchFamily="34" charset="-128"/>
              </a:rPr>
              <a:t>Vincents</a:t>
            </a:r>
            <a:r>
              <a:rPr lang="en-US" altLang="en-US" dirty="0">
                <a:ea typeface="MS PGothic" panose="020B0600070205080204" pitchFamily="34" charset="-128"/>
              </a:rPr>
              <a:t> hospital in Dublin, and saw that compared to controls, the very first electrical deflection in time is dramatically reduced, not just in the patients but also in their first degree relatives, indicating that it could be used as a marker of genetic susceptibility. I was really excited about this particularly because I thought that it might give new insight into how mechanisms of information processing are impaired in schizophrenia, and maybe help explain some of their symptomology, but I was disappointed to find out that no one actually knows what a P1 component is, or what function it serves. Does this difference mean that people</a:t>
            </a:r>
            <a:r>
              <a:rPr lang="en-US" altLang="en-US" baseline="0" dirty="0">
                <a:ea typeface="MS PGothic" panose="020B0600070205080204" pitchFamily="34" charset="-128"/>
              </a:rPr>
              <a:t> with schizophrenia in their family see their sensory world differently than us and if so, how?</a:t>
            </a:r>
            <a:endParaRPr lang="en-US" altLang="en-US" dirty="0">
              <a:ea typeface="MS PGothic" panose="020B0600070205080204" pitchFamily="34" charset="-128"/>
            </a:endParaRP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latin typeface="Times New Roman" panose="02020603050405020304" pitchFamily="18" charset="0"/>
              </a:rPr>
              <a:t>To give another example, another</a:t>
            </a:r>
            <a:r>
              <a:rPr lang="en-US" altLang="en-US" baseline="0" dirty="0">
                <a:latin typeface="Times New Roman" panose="02020603050405020304" pitchFamily="18" charset="0"/>
              </a:rPr>
              <a:t> component of the ERP that happens later in time after any kind of relevant sensory event is the P300, and this was discovered back in the 60s, but up until recently the dominant accounts of its function were provided in descriptions like this, which is actually just a schematic illustration of one common thing it does experimentally – which is to be bigger for unexpected stimuli – rather than an actual model of what it is or what function it serves.</a:t>
            </a:r>
            <a:endParaRPr lang="en-US" altLang="en-US" dirty="0">
              <a:latin typeface="Times New Roman" panose="02020603050405020304" pitchFamily="18" charset="0"/>
            </a:endParaRP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latin typeface="Times New Roman" panose="02020603050405020304" pitchFamily="18" charset="0"/>
              </a:rPr>
              <a:t>This is a common problem in ERP research and in this approach in general - We can measure these differences across groups and conditions, but how do we determine their</a:t>
            </a:r>
            <a:r>
              <a:rPr lang="en-US" altLang="en-US" baseline="0" dirty="0">
                <a:latin typeface="Times New Roman" panose="02020603050405020304" pitchFamily="18" charset="0"/>
              </a:rPr>
              <a:t> significance or </a:t>
            </a:r>
            <a:r>
              <a:rPr lang="en-US" altLang="en-US" dirty="0">
                <a:latin typeface="Times New Roman" panose="02020603050405020304" pitchFamily="18" charset="0"/>
              </a:rPr>
              <a:t>link these signals to tangible functions</a:t>
            </a:r>
            <a:r>
              <a:rPr lang="en-US" altLang="en-US" baseline="0" dirty="0">
                <a:latin typeface="Times New Roman" panose="02020603050405020304" pitchFamily="18" charset="0"/>
              </a:rPr>
              <a:t>? </a:t>
            </a:r>
          </a:p>
          <a:p>
            <a:pPr eaLnBrk="1" hangingPunct="1">
              <a:spcBef>
                <a:spcPct val="0"/>
              </a:spcBef>
            </a:pPr>
            <a:endParaRPr lang="en-US" altLang="en-US" baseline="0" dirty="0">
              <a:latin typeface="Times New Roman" panose="02020603050405020304" pitchFamily="18" charset="0"/>
            </a:endParaRPr>
          </a:p>
          <a:p>
            <a:pPr eaLnBrk="1" hangingPunct="1">
              <a:spcBef>
                <a:spcPct val="0"/>
              </a:spcBef>
            </a:pPr>
            <a:endParaRPr lang="en-US" altLang="en-US" baseline="0" dirty="0">
              <a:latin typeface="Times New Roman" panose="02020603050405020304" pitchFamily="18" charset="0"/>
            </a:endParaRPr>
          </a:p>
        </p:txBody>
      </p:sp>
      <p:sp>
        <p:nvSpPr>
          <p:cNvPr id="3789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None/>
            </a:pPr>
            <a:fld id="{F585C14A-D6B7-45EC-A638-88C93E18A22D}" type="slidenum">
              <a:rPr altLang="en-US" sz="1800" smtClean="0">
                <a:solidFill>
                  <a:srgbClr val="000000"/>
                </a:solidFill>
              </a:rPr>
              <a:pPr>
                <a:buFont typeface="Arial" panose="020B0604020202020204" pitchFamily="34" charset="0"/>
                <a:buNone/>
              </a:pPr>
              <a:t>11</a:t>
            </a:fld>
            <a:endParaRPr lang="en-IE" altLang="en-US" sz="1800">
              <a:solidFill>
                <a:srgbClr val="000000"/>
              </a:solidFill>
            </a:endParaRPr>
          </a:p>
        </p:txBody>
      </p:sp>
    </p:spTree>
    <p:extLst>
      <p:ext uri="{BB962C8B-B14F-4D97-AF65-F5344CB8AC3E}">
        <p14:creationId xmlns:p14="http://schemas.microsoft.com/office/powerpoint/2010/main" val="24776375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neural correlates</a:t>
            </a:r>
            <a:endParaRPr lang="en-US" dirty="0"/>
          </a:p>
        </p:txBody>
      </p:sp>
      <p:sp>
        <p:nvSpPr>
          <p:cNvPr id="4" name="Slide Number Placeholder 3"/>
          <p:cNvSpPr>
            <a:spLocks noGrp="1"/>
          </p:cNvSpPr>
          <p:nvPr>
            <p:ph type="sldNum" sz="quarter" idx="5"/>
          </p:nvPr>
        </p:nvSpPr>
        <p:spPr/>
        <p:txBody>
          <a:bodyPr/>
          <a:lstStyle/>
          <a:p>
            <a:fld id="{C8BCC91C-3F07-41D0-9107-2AD65B6D6239}" type="slidenum">
              <a:rPr lang="en-IE" smtClean="0"/>
              <a:t>151</a:t>
            </a:fld>
            <a:endParaRPr lang="en-IE"/>
          </a:p>
        </p:txBody>
      </p:sp>
    </p:spTree>
    <p:extLst>
      <p:ext uri="{BB962C8B-B14F-4D97-AF65-F5344CB8AC3E}">
        <p14:creationId xmlns:p14="http://schemas.microsoft.com/office/powerpoint/2010/main" val="21413316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task of memory encoding and its neural correlates . A classic way to study that is...</a:t>
            </a:r>
          </a:p>
        </p:txBody>
      </p:sp>
      <p:sp>
        <p:nvSpPr>
          <p:cNvPr id="4" name="Slide Number Placeholder 3"/>
          <p:cNvSpPr>
            <a:spLocks noGrp="1"/>
          </p:cNvSpPr>
          <p:nvPr>
            <p:ph type="sldNum" sz="quarter" idx="5"/>
          </p:nvPr>
        </p:nvSpPr>
        <p:spPr/>
        <p:txBody>
          <a:bodyPr/>
          <a:lstStyle/>
          <a:p>
            <a:fld id="{C8BCC91C-3F07-41D0-9107-2AD65B6D6239}" type="slidenum">
              <a:rPr lang="en-IE" smtClean="0"/>
              <a:t>152</a:t>
            </a:fld>
            <a:endParaRPr lang="en-IE"/>
          </a:p>
        </p:txBody>
      </p:sp>
    </p:spTree>
    <p:extLst>
      <p:ext uri="{BB962C8B-B14F-4D97-AF65-F5344CB8AC3E}">
        <p14:creationId xmlns:p14="http://schemas.microsoft.com/office/powerpoint/2010/main" val="7994273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ChangeArrowheads="1" noTextEdit="1"/>
          </p:cNvSpPr>
          <p:nvPr>
            <p:ph type="sldImg" idx="4294967295"/>
          </p:nvPr>
        </p:nvSpPr>
        <p:spPr bwMode="auto">
          <a:xfrm>
            <a:off x="925513" y="747713"/>
            <a:ext cx="4970462" cy="3729037"/>
          </a:xfrm>
          <a:ln>
            <a:solidFill>
              <a:srgbClr val="000000"/>
            </a:solidFill>
            <a:miter lim="800000"/>
            <a:headEnd/>
            <a:tailEnd/>
          </a:ln>
        </p:spPr>
      </p:sp>
      <p:sp>
        <p:nvSpPr>
          <p:cNvPr id="132098"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Times New Roman" panose="02020603050405020304" pitchFamily="18" charset="0"/>
              <a:buNone/>
            </a:pPr>
            <a:r>
              <a:rPr lang="en-US" altLang="en-US" dirty="0">
                <a:latin typeface="Times New Roman" panose="02020603050405020304" pitchFamily="18" charset="0"/>
              </a:rPr>
              <a:t>WT logo</a:t>
            </a:r>
          </a:p>
        </p:txBody>
      </p:sp>
      <p:sp>
        <p:nvSpPr>
          <p:cNvPr id="83971"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1pPr>
            <a:lvl2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2pPr>
            <a:lvl3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3pPr>
            <a:lvl4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4pPr>
            <a:lvl5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9pPr>
          </a:lstStyle>
          <a:p>
            <a:pPr algn="r">
              <a:defRPr/>
            </a:pPr>
            <a:fld id="{01DC7CA7-8605-4F9E-AF96-F68C80E4AFF9}" type="slidenum">
              <a:rPr lang="en-US" altLang="en-US" sz="1300" noProof="1" dirty="0" smtClean="0">
                <a:solidFill>
                  <a:srgbClr val="000000"/>
                </a:solidFill>
                <a:cs typeface="+mn-ea"/>
                <a:sym typeface="+mn-ea"/>
              </a:rPr>
              <a:pPr algn="r">
                <a:defRPr/>
              </a:pPr>
              <a:t>156</a:t>
            </a:fld>
            <a:endParaRPr lang="en-US" altLang="en-US" sz="1300" noProof="1">
              <a:solidFill>
                <a:srgbClr val="000000"/>
              </a:solidFill>
              <a:cs typeface="+mn-ea"/>
              <a:sym typeface="+mn-ea"/>
            </a:endParaRPr>
          </a:p>
        </p:txBody>
      </p:sp>
    </p:spTree>
    <p:extLst>
      <p:ext uri="{BB962C8B-B14F-4D97-AF65-F5344CB8AC3E}">
        <p14:creationId xmlns:p14="http://schemas.microsoft.com/office/powerpoint/2010/main" val="275414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There are two things that can help a lot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One is to recast the main output of the system as the </a:t>
            </a:r>
            <a:r>
              <a:rPr lang="en-US" altLang="en-US" baseline="0" dirty="0" err="1">
                <a:latin typeface="Times New Roman" panose="02020603050405020304" pitchFamily="18" charset="0"/>
              </a:rPr>
              <a:t>behaviour</a:t>
            </a:r>
            <a:r>
              <a:rPr lang="en-US" altLang="en-US" baseline="0" dirty="0">
                <a:latin typeface="Times New Roman" panose="02020603050405020304" pitchFamily="18" charset="0"/>
              </a:rPr>
              <a:t> of the subjects in relation to the stimuli you’ve presented.</a:t>
            </a:r>
          </a:p>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After all, the</a:t>
            </a:r>
            <a:r>
              <a:rPr lang="en-IE" baseline="0" dirty="0"/>
              <a:t> primary function of the brain is not to generate these neural activity patterns – especially not the ones that we can measure globally with </a:t>
            </a:r>
            <a:r>
              <a:rPr lang="en-IE" baseline="0" dirty="0" err="1"/>
              <a:t>noninvasive</a:t>
            </a:r>
            <a:r>
              <a:rPr lang="en-IE" baseline="0" dirty="0"/>
              <a:t> methods – its primary function is to generate behaviour. </a:t>
            </a:r>
          </a:p>
          <a:p>
            <a:pPr eaLnBrk="1" hangingPunct="1">
              <a:spcBef>
                <a:spcPct val="0"/>
              </a:spcBef>
            </a:pPr>
            <a:endParaRPr lang="en-US" altLang="en-US" dirty="0">
              <a:ea typeface="MS PGothic" panose="020B0600070205080204" pitchFamily="34" charset="-128"/>
            </a:endParaRPr>
          </a:p>
        </p:txBody>
      </p:sp>
      <p:sp>
        <p:nvSpPr>
          <p:cNvPr id="266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9pPr>
          </a:lstStyle>
          <a:p>
            <a:pPr>
              <a:spcBef>
                <a:spcPct val="0"/>
              </a:spcBef>
              <a:buClrTx/>
              <a:buFontTx/>
              <a:buNone/>
            </a:pPr>
            <a:fld id="{445BAA43-4260-4A04-B8B0-9219BE8876F8}" type="slidenum">
              <a:rPr lang="en-US" altLang="en-US" smtClean="0">
                <a:solidFill>
                  <a:schemeClr val="tx1"/>
                </a:solidFill>
                <a:latin typeface="Calibri" panose="020F0502020204030204" pitchFamily="34" charset="0"/>
                <a:ea typeface="MS PGothic" panose="020B0600070205080204" pitchFamily="34" charset="-128"/>
              </a:rPr>
              <a:pPr>
                <a:spcBef>
                  <a:spcPct val="0"/>
                </a:spcBef>
                <a:buClrTx/>
                <a:buFontTx/>
                <a:buNone/>
              </a:pPr>
              <a:t>12</a:t>
            </a:fld>
            <a:endParaRPr lang="en-US" altLang="en-US">
              <a:solidFill>
                <a:schemeClr val="tx1"/>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3438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ea typeface="MS PGothic" panose="020B0600070205080204" pitchFamily="34" charset="-128"/>
              </a:rPr>
              <a:t>And the second thing is to have good working models of the computations that are required to produce those </a:t>
            </a:r>
            <a:r>
              <a:rPr lang="en-US" altLang="en-US" dirty="0" err="1">
                <a:ea typeface="MS PGothic" panose="020B0600070205080204" pitchFamily="34" charset="-128"/>
              </a:rPr>
              <a:t>behaviours</a:t>
            </a:r>
            <a:r>
              <a:rPr lang="en-US" altLang="en-US" dirty="0">
                <a:ea typeface="MS PGothic" panose="020B0600070205080204" pitchFamily="34" charset="-128"/>
              </a:rPr>
              <a:t>, so that we can attempt to link them to the different components of our brain measurements.</a:t>
            </a:r>
          </a:p>
          <a:p>
            <a:pPr eaLnBrk="1" hangingPunct="1">
              <a:spcBef>
                <a:spcPct val="0"/>
              </a:spcBef>
            </a:pPr>
            <a:endParaRPr lang="en-US" altLang="en-US" dirty="0">
              <a:ea typeface="MS PGothic" panose="020B0600070205080204" pitchFamily="34" charset="-128"/>
            </a:endParaRPr>
          </a:p>
          <a:p>
            <a:pPr eaLnBrk="1" hangingPunct="1">
              <a:spcBef>
                <a:spcPct val="0"/>
              </a:spcBef>
            </a:pPr>
            <a:r>
              <a:rPr lang="en-US" altLang="en-US" dirty="0">
                <a:ea typeface="MS PGothic" panose="020B0600070205080204" pitchFamily="34" charset="-128"/>
              </a:rPr>
              <a:t>So studying the brain processes underlying cognitive functions</a:t>
            </a:r>
            <a:r>
              <a:rPr lang="en-US" altLang="en-US" baseline="0" dirty="0">
                <a:ea typeface="MS PGothic" panose="020B0600070205080204" pitchFamily="34" charset="-128"/>
              </a:rPr>
              <a:t> and linking externally measured signals to those processes, boils down to a difficult design problem: which </a:t>
            </a:r>
            <a:r>
              <a:rPr lang="en-US" altLang="en-US" dirty="0">
                <a:ea typeface="MS PGothic" panose="020B0600070205080204" pitchFamily="34" charset="-128"/>
              </a:rPr>
              <a:t>is to create a task, defined by exactly what stimuli are presented and exactly what the subject has to do with them, in such a way that it can be broken down into computational building blocks that can somehow be mapped to distinct signal components measured noninvasively.</a:t>
            </a:r>
          </a:p>
          <a:p>
            <a:pPr eaLnBrk="1" hangingPunct="1">
              <a:spcBef>
                <a:spcPct val="0"/>
              </a:spcBef>
            </a:pPr>
            <a:r>
              <a:rPr lang="en-US" altLang="en-US" dirty="0">
                <a:ea typeface="MS PGothic" panose="020B0600070205080204" pitchFamily="34" charset="-128"/>
              </a:rPr>
              <a:t>This is a tall order, but </a:t>
            </a:r>
          </a:p>
          <a:p>
            <a:pPr eaLnBrk="1" hangingPunct="1">
              <a:spcBef>
                <a:spcPct val="0"/>
              </a:spcBef>
            </a:pPr>
            <a:endParaRPr lang="en-US" altLang="en-US" dirty="0">
              <a:ea typeface="MS PGothic"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able to manipulate what functions the brain is using while we record from it, and this means designing a task that requires that function in a well-defined way. We need to carefully measure </a:t>
            </a:r>
            <a:r>
              <a:rPr lang="en-US" altLang="en-US" baseline="0" dirty="0" err="1">
                <a:latin typeface="Times New Roman" panose="02020603050405020304" pitchFamily="18" charset="0"/>
              </a:rPr>
              <a:t>behaviour</a:t>
            </a:r>
            <a:r>
              <a:rPr lang="en-US" altLang="en-US" baseline="0" dirty="0">
                <a:latin typeface="Times New Roman" panose="02020603050405020304" pitchFamily="18" charset="0"/>
              </a:rPr>
              <a:t> in that task so we can also know the success and the speed with which that function is performed, and leverage that information in linking a given signal to the function; and finally we need concrete models of how those functions are implemented – what processes and computations they entail – in order to perform that task</a:t>
            </a:r>
            <a:endParaRPr lang="en-IE" dirty="0"/>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Times New Roman" panose="02020603050405020304" pitchFamily="18" charset="0"/>
              </a:rPr>
              <a:t>In the lab, we measure behavior in a controlled and precise way, so we usually ask subjects to remain still apart from a single movement they can use to indicate what they think they saw or heard, which could be a button press or eye movement for instance. And of course we then need to add task instructions as an input – we have to tell the subject what the rules are.</a:t>
            </a:r>
          </a:p>
          <a:p>
            <a:pPr eaLnBrk="1" hangingPunct="1">
              <a:spcBef>
                <a:spcPct val="0"/>
              </a:spcBef>
            </a:pPr>
            <a:endParaRPr lang="en-US" altLang="en-US" dirty="0">
              <a:ea typeface="MS PGothic" panose="020B0600070205080204" pitchFamily="34" charset="-128"/>
            </a:endParaRPr>
          </a:p>
        </p:txBody>
      </p:sp>
      <p:sp>
        <p:nvSpPr>
          <p:cNvPr id="28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9pPr>
          </a:lstStyle>
          <a:p>
            <a:pPr>
              <a:spcBef>
                <a:spcPct val="0"/>
              </a:spcBef>
              <a:buClrTx/>
              <a:buFontTx/>
              <a:buNone/>
            </a:pPr>
            <a:fld id="{35481464-DBA2-4798-8280-155EB9CB9267}" type="slidenum">
              <a:rPr lang="en-US" altLang="en-US" smtClean="0">
                <a:solidFill>
                  <a:schemeClr val="tx1"/>
                </a:solidFill>
                <a:latin typeface="Calibri" panose="020F0502020204030204" pitchFamily="34" charset="0"/>
                <a:ea typeface="MS PGothic" panose="020B0600070205080204" pitchFamily="34" charset="-128"/>
              </a:rPr>
              <a:pPr>
                <a:spcBef>
                  <a:spcPct val="0"/>
                </a:spcBef>
                <a:buClrTx/>
                <a:buFontTx/>
                <a:buNone/>
              </a:pPr>
              <a:t>13</a:t>
            </a:fld>
            <a:endParaRPr lang="en-US" altLang="en-US">
              <a:solidFill>
                <a:schemeClr val="tx1"/>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4075890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a:t>
            </a:fld>
            <a:endParaRPr lang="en-IE"/>
          </a:p>
        </p:txBody>
      </p:sp>
    </p:spTree>
    <p:extLst>
      <p:ext uri="{BB962C8B-B14F-4D97-AF65-F5344CB8AC3E}">
        <p14:creationId xmlns:p14="http://schemas.microsoft.com/office/powerpoint/2010/main" val="387834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mn-lt"/>
              </a:rPr>
              <a:t>Developed within experimental psychology based on the idea that studying sensation can yield insight into the workings of the human mind.</a:t>
            </a:r>
          </a:p>
          <a:p>
            <a:endParaRPr lang="en-US" sz="1200" dirty="0">
              <a:solidFill>
                <a:srgbClr val="000000"/>
              </a:solidFill>
              <a:latin typeface="+mn-lt"/>
            </a:endParaRPr>
          </a:p>
          <a:p>
            <a:r>
              <a:rPr lang="en-US" sz="1200" dirty="0">
                <a:solidFill>
                  <a:srgbClr val="000000"/>
                </a:solidFill>
                <a:latin typeface="+mn-lt"/>
              </a:rPr>
              <a:t>I use many figures in upcoming slides from this book</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15</a:t>
            </a:fld>
            <a:endParaRPr lang="en-IE"/>
          </a:p>
        </p:txBody>
      </p:sp>
    </p:spTree>
    <p:extLst>
      <p:ext uri="{BB962C8B-B14F-4D97-AF65-F5344CB8AC3E}">
        <p14:creationId xmlns:p14="http://schemas.microsoft.com/office/powerpoint/2010/main" val="1490255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mn-lt"/>
              </a:rPr>
              <a:t>– the sensitivity limits of the human sense organs</a:t>
            </a:r>
          </a:p>
          <a:p>
            <a:r>
              <a:rPr lang="en-US" sz="1200" dirty="0">
                <a:solidFill>
                  <a:srgbClr val="000000"/>
                </a:solidFill>
                <a:latin typeface="+mn-lt"/>
              </a:rPr>
              <a:t>- specify the weakest detectable sensations in terms of the stimulus energy necessary to produce them.</a:t>
            </a:r>
          </a:p>
          <a:p>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An organism’s sensitivity to external stimuli tends to fluctuate from moment to moment, so the threshold should be measured a few times and averaged.</a:t>
            </a:r>
            <a:endParaRPr lang="en-IE" dirty="0"/>
          </a:p>
          <a:p>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When a stimulus above absolute threshold is applied to the sense organ, the intensity of this stimulus must be increased or decreased by some critical amount before a person is able to report any change in sensation. </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16</a:t>
            </a:fld>
            <a:endParaRPr lang="en-IE"/>
          </a:p>
        </p:txBody>
      </p:sp>
    </p:spTree>
    <p:extLst>
      <p:ext uri="{BB962C8B-B14F-4D97-AF65-F5344CB8AC3E}">
        <p14:creationId xmlns:p14="http://schemas.microsoft.com/office/powerpoint/2010/main" val="193651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Sometimes description itself is the end</a:t>
            </a:r>
            <a:r>
              <a:rPr lang="en-IE" baseline="0" dirty="0"/>
              <a:t> goal:</a:t>
            </a:r>
          </a:p>
          <a:p>
            <a:pPr fontAlgn="auto">
              <a:spcAft>
                <a:spcPts val="0"/>
              </a:spcAft>
              <a:buFont typeface="Arial"/>
              <a:buChar char="•"/>
              <a:defRPr/>
            </a:pPr>
            <a:r>
              <a:rPr lang="en-US" sz="1200" dirty="0"/>
              <a:t>Applications: </a:t>
            </a:r>
          </a:p>
          <a:p>
            <a:pPr fontAlgn="auto">
              <a:spcAft>
                <a:spcPts val="0"/>
              </a:spcAft>
              <a:buFont typeface="Arial"/>
              <a:buChar char="•"/>
              <a:defRPr/>
            </a:pPr>
            <a:r>
              <a:rPr lang="en-US" sz="1200" dirty="0"/>
              <a:t>Visual displays, street/building lighting, Advertising...</a:t>
            </a:r>
          </a:p>
          <a:p>
            <a:pPr fontAlgn="auto">
              <a:spcAft>
                <a:spcPts val="0"/>
              </a:spcAft>
              <a:buFont typeface="Arial"/>
              <a:buChar char="•"/>
              <a:defRPr/>
            </a:pPr>
            <a:r>
              <a:rPr lang="en-US" sz="1200" dirty="0"/>
              <a:t>Auditory communications, e.g. cell phones </a:t>
            </a:r>
          </a:p>
          <a:p>
            <a:pPr fontAlgn="auto">
              <a:spcAft>
                <a:spcPts val="0"/>
              </a:spcAft>
              <a:buFont typeface="Arial"/>
              <a:buChar char="•"/>
              <a:defRPr/>
            </a:pPr>
            <a:r>
              <a:rPr lang="en-US" sz="1200" dirty="0"/>
              <a:t>Media encoding schemes, e.g. mp3…</a:t>
            </a:r>
          </a:p>
          <a:p>
            <a:pPr fontAlgn="auto">
              <a:spcAft>
                <a:spcPts val="0"/>
              </a:spcAft>
              <a:buFont typeface="Arial"/>
              <a:buChar char="•"/>
              <a:defRPr/>
            </a:pPr>
            <a:r>
              <a:rPr lang="en-US" sz="1200" dirty="0"/>
              <a:t>Clinical – macular degeneration, hearing loss, </a:t>
            </a:r>
            <a:r>
              <a:rPr lang="en-US" sz="1200" dirty="0" err="1"/>
              <a:t>etc</a:t>
            </a:r>
            <a:endParaRPr lang="en-IE" sz="1200" dirty="0"/>
          </a:p>
          <a:p>
            <a:r>
              <a:rPr lang="en-IE" dirty="0"/>
              <a:t>These go hand in hand.</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17</a:t>
            </a:fld>
            <a:endParaRPr lang="en-IE"/>
          </a:p>
        </p:txBody>
      </p:sp>
    </p:spTree>
    <p:extLst>
      <p:ext uri="{BB962C8B-B14F-4D97-AF65-F5344CB8AC3E}">
        <p14:creationId xmlns:p14="http://schemas.microsoft.com/office/powerpoint/2010/main" val="171802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18</a:t>
            </a:fld>
            <a:endParaRPr lang="en-IE"/>
          </a:p>
        </p:txBody>
      </p:sp>
    </p:spTree>
    <p:extLst>
      <p:ext uri="{BB962C8B-B14F-4D97-AF65-F5344CB8AC3E}">
        <p14:creationId xmlns:p14="http://schemas.microsoft.com/office/powerpoint/2010/main" val="355770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How many photons need to be absorbed by retinal receptors to give rise to the sensation of vision?</a:t>
            </a:r>
          </a:p>
          <a:p>
            <a:r>
              <a:rPr lang="en-US" altLang="en-US" sz="1200" dirty="0"/>
              <a:t>Stimulus energy was measured with thermopile at the pupil</a:t>
            </a:r>
          </a:p>
          <a:p>
            <a:r>
              <a:rPr lang="en-US" altLang="en-US" sz="1200" dirty="0"/>
              <a:t>Thresholds were measured over a period of months for 7 observers.</a:t>
            </a:r>
          </a:p>
          <a:p>
            <a:r>
              <a:rPr lang="en-US" altLang="en-US" sz="1200" dirty="0"/>
              <a:t>What about the threshold number of photons actually observed by the photochemical pigments (rhodopsin) of the? When corrected for 4% of light being reflected back from cornea, 50% or remaining light absorbed by ocular media before retina, and 20% of light at retina absorbed by rhodopsin, the range is 5 to 14 photons! </a:t>
            </a:r>
          </a:p>
          <a:p>
            <a:r>
              <a:rPr lang="en-US" altLang="en-US" sz="1200" dirty="0"/>
              <a:t>Because there’s about 500 rods in the 10-min retinal area, that most likely means that 5 to 14 rods must each be activated by absorbing a single quantum of light in order to have the sensation of vision.</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1" dirty="0"/>
              <a:t>the sensitivity of the auditory system approaches a limit imposed by the nature of the stimulus.</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19</a:t>
            </a:fld>
            <a:endParaRPr lang="en-IE"/>
          </a:p>
        </p:txBody>
      </p:sp>
    </p:spTree>
    <p:extLst>
      <p:ext uri="{BB962C8B-B14F-4D97-AF65-F5344CB8AC3E}">
        <p14:creationId xmlns:p14="http://schemas.microsoft.com/office/powerpoint/2010/main" val="1973131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So the brain is a complicated system of neural machinery, that,</a:t>
            </a:r>
            <a:r>
              <a:rPr lang="en-IE" baseline="0" dirty="0"/>
              <a:t> somehow, provides us with the ability to think, to learn and remember, to feel emotions, use language, to perceive objects in our sensory environment and interact with them in a smart way that helps us attain our goals. The study of all of these mental operations is known as cognitive science, and the area of cognitive neuroscience focuses on how neural systems carry out these operations in the brain.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These operations are ultimately the things that constitute intelligence, and understanding how the brain achieves them is vital for building artificial intelligence systems. Reciprocally, the development of artificial intelligence systems provides us with concrete propositions for how the brain COULD BE realising these functions, and gives us solid theories and hypotheses to test.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303319B-6815-4197-8BB9-41D70128A598}" type="slidenum">
              <a:rPr lang="en-US" altLang="en-US" sz="1300" smtClean="0">
                <a:latin typeface="Calibri" panose="020F0502020204030204" pitchFamily="34" charset="0"/>
              </a:rPr>
              <a:pPr>
                <a:spcBef>
                  <a:spcPct val="0"/>
                </a:spcBef>
              </a:pPr>
              <a:t>2</a:t>
            </a:fld>
            <a:endParaRPr lang="en-US" altLang="en-US" sz="1300">
              <a:latin typeface="Calibri" panose="020F0502020204030204" pitchFamily="34" charset="0"/>
            </a:endParaRPr>
          </a:p>
        </p:txBody>
      </p:sp>
    </p:spTree>
    <p:extLst>
      <p:ext uri="{BB962C8B-B14F-4D97-AF65-F5344CB8AC3E}">
        <p14:creationId xmlns:p14="http://schemas.microsoft.com/office/powerpoint/2010/main" val="2616078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Measuring threshold as a function of other stimulus features provides not just informative characterisations of the sensory system, but can</a:t>
            </a:r>
            <a:r>
              <a:rPr lang="en-IE" baseline="0" dirty="0"/>
              <a:t> tell you about the internal physiology of sensory organs and neural systems</a:t>
            </a:r>
            <a:r>
              <a:rPr lang="en-IE" dirty="0"/>
              <a:t>. </a:t>
            </a:r>
          </a:p>
          <a:p>
            <a:endParaRPr lang="en-US" altLang="en-US" sz="1200" dirty="0"/>
          </a:p>
          <a:p>
            <a:r>
              <a:rPr lang="en-US" altLang="en-US" sz="1200" dirty="0"/>
              <a:t>The retina is a light-sensitive layer of neurons at the back of the eye.</a:t>
            </a:r>
          </a:p>
          <a:p>
            <a:r>
              <a:rPr lang="en-US" altLang="en-US" sz="1200" dirty="0"/>
              <a:t>Photoreceptors (Photosensitive cells) called rods &amp; cones in the retina convert incident light energy into signals that are carried to the brain by the optic nerve. In the middle of the retina is a small dimple called the fovea </a:t>
            </a:r>
            <a:r>
              <a:rPr lang="en-US" altLang="en-US" sz="1200" dirty="0" err="1"/>
              <a:t>centralis</a:t>
            </a:r>
            <a:r>
              <a:rPr lang="en-US" altLang="en-US" sz="1200" dirty="0"/>
              <a:t>. It is the center of the eye's sharpest vision and the location of most color perception.</a:t>
            </a:r>
          </a:p>
          <a:p>
            <a:pPr>
              <a:spcBef>
                <a:spcPct val="0"/>
              </a:spcBef>
            </a:pPr>
            <a:endParaRPr lang="en-US" altLang="en-US"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dirty="0"/>
              <a:t>Rods are more numerous than cones, but absent  from the very central point  of the fovea.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t>Rods are more sensitive than cones (respond to lower levels of energy), but color is processed entirely by the red, blue and green cones.</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dirty="0"/>
          </a:p>
          <a:p>
            <a:pPr>
              <a:spcBef>
                <a:spcPct val="0"/>
              </a:spcBef>
            </a:pPr>
            <a:endParaRPr lang="en-US"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608A892-4516-4302-9C13-3BA8A6A054CE}" type="slidenum">
              <a:rPr lang="en-US" altLang="en-US"/>
              <a:pPr/>
              <a:t>20</a:t>
            </a:fld>
            <a:endParaRPr lang="en-US" altLang="en-US"/>
          </a:p>
        </p:txBody>
      </p:sp>
    </p:spTree>
    <p:extLst>
      <p:ext uri="{BB962C8B-B14F-4D97-AF65-F5344CB8AC3E}">
        <p14:creationId xmlns:p14="http://schemas.microsoft.com/office/powerpoint/2010/main" val="332506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Aft>
                <a:spcPts val="0"/>
              </a:spcAft>
              <a:buFont typeface="Arial"/>
              <a:buNone/>
              <a:defRPr/>
            </a:pPr>
            <a:r>
              <a:rPr lang="en-US" sz="1200" dirty="0"/>
              <a:t>You would think that you could only know about things like different classes</a:t>
            </a:r>
            <a:r>
              <a:rPr lang="en-US" sz="1200" baseline="0" dirty="0"/>
              <a:t> of photoreceptor from looking on the inside</a:t>
            </a:r>
          </a:p>
          <a:p>
            <a:pPr fontAlgn="auto">
              <a:spcAft>
                <a:spcPts val="0"/>
              </a:spcAft>
              <a:buFont typeface="Arial"/>
              <a:buNone/>
              <a:defRPr/>
            </a:pPr>
            <a:r>
              <a:rPr lang="en-US" sz="1200" baseline="0" dirty="0"/>
              <a:t>But…</a:t>
            </a:r>
            <a:endParaRPr lang="en-US" sz="1200" dirty="0"/>
          </a:p>
          <a:p>
            <a:pPr fontAlgn="auto">
              <a:spcAft>
                <a:spcPts val="0"/>
              </a:spcAft>
              <a:buFont typeface="Arial"/>
              <a:buNone/>
              <a:defRPr/>
            </a:pPr>
            <a:r>
              <a:rPr lang="en-US" sz="1200" dirty="0"/>
              <a:t>Exposing the eye to intense light greatly diminishes its absolute sensitivity.</a:t>
            </a:r>
          </a:p>
          <a:p>
            <a:pPr fontAlgn="auto">
              <a:spcAft>
                <a:spcPts val="0"/>
              </a:spcAft>
              <a:buFont typeface="Arial"/>
              <a:buChar char="•"/>
              <a:defRPr/>
            </a:pPr>
            <a:r>
              <a:rPr lang="en-US" sz="1200" dirty="0"/>
              <a:t>Sensitivity typically doesn’t completely recover until ~1 hour in the dark.</a:t>
            </a:r>
          </a:p>
          <a:p>
            <a:pPr marL="342900" indent="-342900" fontAlgn="auto">
              <a:spcBef>
                <a:spcPct val="20000"/>
              </a:spcBef>
              <a:spcAft>
                <a:spcPts val="0"/>
              </a:spcAft>
              <a:buFont typeface="Arial"/>
              <a:buChar char="•"/>
              <a:defRPr/>
            </a:pPr>
            <a:r>
              <a:rPr lang="en-US" sz="1200" dirty="0">
                <a:latin typeface="+mn-lt"/>
                <a:cs typeface="+mn-cs"/>
              </a:rPr>
              <a:t>A dark adaptation curve can be traced over time by periodically measuring threshold. The one shown is from a retinal region containing both rods and cones.</a:t>
            </a:r>
          </a:p>
          <a:p>
            <a:pPr marL="342900" indent="-342900" fontAlgn="auto">
              <a:spcBef>
                <a:spcPct val="20000"/>
              </a:spcBef>
              <a:spcAft>
                <a:spcPts val="0"/>
              </a:spcAft>
              <a:buFont typeface="Arial"/>
              <a:buChar char="•"/>
              <a:defRPr/>
            </a:pPr>
            <a:r>
              <a:rPr lang="en-US" sz="1200" dirty="0">
                <a:latin typeface="+mn-lt"/>
                <a:cs typeface="+mn-cs"/>
              </a:rPr>
              <a:t>Notice it’s </a:t>
            </a:r>
            <a:r>
              <a:rPr lang="en-US" sz="1200" i="1" dirty="0">
                <a:latin typeface="+mn-lt"/>
                <a:cs typeface="+mn-cs"/>
              </a:rPr>
              <a:t>biphasic</a:t>
            </a:r>
          </a:p>
          <a:p>
            <a:pPr marL="342900" indent="-342900" fontAlgn="auto">
              <a:spcBef>
                <a:spcPct val="20000"/>
              </a:spcBef>
              <a:spcAft>
                <a:spcPts val="0"/>
              </a:spcAft>
              <a:buFont typeface="Arial"/>
              <a:buChar char="•"/>
              <a:defRPr/>
            </a:pPr>
            <a:r>
              <a:rPr lang="en-US" sz="1200" dirty="0">
                <a:latin typeface="+mn-lt"/>
                <a:cs typeface="+mn-cs"/>
              </a:rPr>
              <a:t>The joining point is known as the rod-cone break because it arises from intersecting rod and cone recovery curves.</a:t>
            </a:r>
          </a:p>
          <a:p>
            <a:r>
              <a:rPr lang="en-US" altLang="en-US" sz="1200" dirty="0"/>
              <a:t>The rods &amp; cones have recovery curves that start at different intensity levels, change at different rates and approach different asymptotes.</a:t>
            </a:r>
          </a:p>
          <a:p>
            <a:r>
              <a:rPr lang="en-US" altLang="en-US" sz="1200" dirty="0"/>
              <a:t>Before the break, the absolute threshold of the rods is so high that the adaptation curve is determined completely by the changing sensitivity of the cones. The rod-cone break represents the point where rod sensitivity finally begins to exceed cone sensitivity, and the remainder of the adaptation curve is then determined by the rods.</a:t>
            </a:r>
          </a:p>
          <a:p>
            <a:endParaRPr lang="en-US" altLang="en-US" sz="1200" dirty="0"/>
          </a:p>
          <a:p>
            <a:r>
              <a:rPr lang="en-US" altLang="en-US" sz="1200" dirty="0"/>
              <a:t>Also,</a:t>
            </a:r>
            <a:r>
              <a:rPr lang="en-US" altLang="en-US" sz="1200" baseline="0" dirty="0"/>
              <a:t> eye is not equally sensitive to all wavelengths…</a:t>
            </a:r>
            <a:endParaRPr lang="en-US" altLang="en-US" sz="1200" dirty="0"/>
          </a:p>
          <a:p>
            <a:pPr>
              <a:spcBef>
                <a:spcPct val="20000"/>
              </a:spcBef>
              <a:buFont typeface="Arial" panose="020B0604020202020204" pitchFamily="34" charset="0"/>
              <a:buChar char="•"/>
            </a:pPr>
            <a:r>
              <a:rPr lang="en-US" altLang="en-US" sz="1200" dirty="0"/>
              <a:t>Stimulus was 1 </a:t>
            </a:r>
            <a:r>
              <a:rPr lang="en-US" altLang="en-US" sz="1200" dirty="0" err="1"/>
              <a:t>deg</a:t>
            </a:r>
            <a:r>
              <a:rPr lang="en-US" altLang="en-US" sz="1200" dirty="0"/>
              <a:t>, 40-msec light of variable wavelength presented to the fovea or 8 </a:t>
            </a:r>
            <a:r>
              <a:rPr lang="en-US" altLang="en-US" sz="1200" dirty="0" err="1"/>
              <a:t>deg</a:t>
            </a:r>
            <a:r>
              <a:rPr lang="en-US" altLang="en-US" sz="1200" dirty="0"/>
              <a:t> above (periphery).</a:t>
            </a:r>
          </a:p>
          <a:p>
            <a:pPr>
              <a:spcBef>
                <a:spcPct val="20000"/>
              </a:spcBef>
              <a:buFont typeface="Arial" panose="020B0604020202020204" pitchFamily="34" charset="0"/>
              <a:buChar char="•"/>
            </a:pPr>
            <a:r>
              <a:rPr lang="en-US" altLang="en-US" sz="1200" dirty="0"/>
              <a:t>We’re less sensitive to the extreme ends of the spectrum.</a:t>
            </a:r>
          </a:p>
          <a:p>
            <a:pPr>
              <a:spcBef>
                <a:spcPct val="20000"/>
              </a:spcBef>
              <a:buFont typeface="Arial" panose="020B0604020202020204" pitchFamily="34" charset="0"/>
              <a:buChar char="•"/>
            </a:pPr>
            <a:r>
              <a:rPr lang="en-US" sz="1200" dirty="0"/>
              <a:t>The most effective wavelength for vision is ~560 nm (yellow) for the fovea and 500 nm (green) for the periphery</a:t>
            </a:r>
            <a:endParaRPr lang="en-US" altLang="en-US" sz="1200" dirty="0"/>
          </a:p>
          <a:p>
            <a:pPr>
              <a:spcBef>
                <a:spcPct val="20000"/>
              </a:spcBef>
              <a:buFont typeface="Arial" panose="020B0604020202020204" pitchFamily="34" charset="0"/>
              <a:buChar char="•"/>
            </a:pPr>
            <a:r>
              <a:rPr lang="en-US" altLang="en-US" sz="1200" dirty="0"/>
              <a:t>The stimulus at threshold appeared to be colored at all wavelengths in fovea, indicating the operation of cones, but appeared achromatic in the periphery, indicating the operation of rods.</a:t>
            </a:r>
          </a:p>
          <a:p>
            <a:endParaRPr lang="en-US" altLang="en-US" sz="1200" dirty="0"/>
          </a:p>
          <a:p>
            <a:r>
              <a:rPr lang="en-US" altLang="en-US" sz="1200" dirty="0"/>
              <a:t>At any given </a:t>
            </a:r>
            <a:r>
              <a:rPr lang="en-US" altLang="en-US" sz="1200" dirty="0" err="1"/>
              <a:t>extrafoveal</a:t>
            </a:r>
            <a:r>
              <a:rPr lang="en-US" altLang="en-US" sz="1200" dirty="0"/>
              <a:t> location (just outside fovea), you can actually see the difference between the rod and cone thresholds – as you brighten a colored light, you first see that it’s there but can’t tell its color, then after brightening it more, you can see its color.</a:t>
            </a:r>
          </a:p>
          <a:p>
            <a:r>
              <a:rPr lang="en-US" altLang="en-US" sz="1200" dirty="0"/>
              <a:t>This is because the color-less rods kick in first, then the color-representing cones.</a:t>
            </a:r>
          </a:p>
          <a:p>
            <a:r>
              <a:rPr lang="en-US" altLang="en-US" sz="1200" dirty="0"/>
              <a:t>The </a:t>
            </a:r>
            <a:r>
              <a:rPr lang="en-US" altLang="en-US" sz="1200" dirty="0" err="1"/>
              <a:t>photochromatic</a:t>
            </a:r>
            <a:r>
              <a:rPr lang="en-US" altLang="en-US" sz="1200" dirty="0"/>
              <a:t> interval is the difference between rod and cone thresholds</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608A892-4516-4302-9C13-3BA8A6A054CE}" type="slidenum">
              <a:rPr lang="en-US" altLang="en-US"/>
              <a:pPr/>
              <a:t>21</a:t>
            </a:fld>
            <a:endParaRPr lang="en-US" altLang="en-US"/>
          </a:p>
        </p:txBody>
      </p:sp>
    </p:spTree>
    <p:extLst>
      <p:ext uri="{BB962C8B-B14F-4D97-AF65-F5344CB8AC3E}">
        <p14:creationId xmlns:p14="http://schemas.microsoft.com/office/powerpoint/2010/main" val="264242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can distinguish rods vs cones, but what about…</a:t>
            </a:r>
          </a:p>
        </p:txBody>
      </p:sp>
      <p:sp>
        <p:nvSpPr>
          <p:cNvPr id="4" name="Slide Number Placeholder 3"/>
          <p:cNvSpPr>
            <a:spLocks noGrp="1"/>
          </p:cNvSpPr>
          <p:nvPr>
            <p:ph type="sldNum" sz="quarter" idx="10"/>
          </p:nvPr>
        </p:nvSpPr>
        <p:spPr/>
        <p:txBody>
          <a:bodyPr/>
          <a:lstStyle/>
          <a:p>
            <a:fld id="{C8BCC91C-3F07-41D0-9107-2AD65B6D6239}" type="slidenum">
              <a:rPr lang="en-IE" smtClean="0"/>
              <a:t>22</a:t>
            </a:fld>
            <a:endParaRPr lang="en-IE"/>
          </a:p>
        </p:txBody>
      </p:sp>
    </p:spTree>
    <p:extLst>
      <p:ext uri="{BB962C8B-B14F-4D97-AF65-F5344CB8AC3E}">
        <p14:creationId xmlns:p14="http://schemas.microsoft.com/office/powerpoint/2010/main" val="2874401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buFont typeface="Arial"/>
              <a:buChar char="•"/>
            </a:pPr>
            <a:r>
              <a:rPr lang="en-IE" sz="1200" dirty="0">
                <a:solidFill>
                  <a:srgbClr val="000000"/>
                </a:solidFill>
                <a:latin typeface="+mn-lt"/>
              </a:rPr>
              <a:t>One of the first stimulus critical value functions to be measured was the relation between the difference threshold for intensity and the intensity level of the stimulus</a:t>
            </a:r>
            <a:endParaRPr lang="en-IE" dirty="0"/>
          </a:p>
          <a:p>
            <a:pPr>
              <a:lnSpc>
                <a:spcPct val="100000"/>
              </a:lnSpc>
              <a:buFont typeface="Arial"/>
              <a:buChar char="•"/>
            </a:pPr>
            <a:r>
              <a:rPr lang="en-IE" sz="1200" dirty="0">
                <a:solidFill>
                  <a:srgbClr val="000000"/>
                </a:solidFill>
                <a:latin typeface="+mn-lt"/>
              </a:rPr>
              <a:t>Weber did this with weight judgments – he discovered that the heavier the weight, the bigger the weight difference required for a heavier weight before you could really tell that it was heavier. That is, DL increases with intensity level.</a:t>
            </a:r>
            <a:endParaRPr lang="en-IE" dirty="0"/>
          </a:p>
          <a:p>
            <a:pPr>
              <a:lnSpc>
                <a:spcPct val="100000"/>
              </a:lnSpc>
              <a:buFont typeface="Arial"/>
              <a:buChar char="•"/>
            </a:pPr>
            <a:r>
              <a:rPr lang="en-IE" sz="1200" dirty="0">
                <a:solidFill>
                  <a:srgbClr val="000000"/>
                </a:solidFill>
                <a:latin typeface="+mn-lt"/>
              </a:rPr>
              <a:t>More precisely, the size of the difference threshold scaled linearly with stimulus intensity. Thus, JND can be thought of as a constant fraction of the stimulus intensity.</a:t>
            </a:r>
            <a:endParaRPr lang="en-IE" dirty="0"/>
          </a:p>
          <a:p>
            <a:pPr>
              <a:lnSpc>
                <a:spcPct val="100000"/>
              </a:lnSpc>
              <a:buFont typeface="Arial"/>
              <a:buChar char="•"/>
            </a:pPr>
            <a:r>
              <a:rPr lang="en-IE" sz="1200" dirty="0">
                <a:solidFill>
                  <a:srgbClr val="000000"/>
                </a:solidFill>
                <a:latin typeface="+mn-lt"/>
              </a:rPr>
              <a:t>For weights placed on the skin, this is about 1/30 – called the Weber fraction.</a:t>
            </a:r>
            <a:endParaRPr lang="en-IE" dirty="0"/>
          </a:p>
          <a:p>
            <a:endParaRPr lang="en-IE" dirty="0"/>
          </a:p>
          <a:p>
            <a:r>
              <a:rPr lang="en-IE" dirty="0"/>
              <a:t>Make sur to say there</a:t>
            </a:r>
            <a:r>
              <a:rPr lang="en-IE" baseline="0" dirty="0"/>
              <a:t> were several exceptions and qualifications found, but principle applies to a wide range of things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24</a:t>
            </a:fld>
            <a:endParaRPr lang="en-IE"/>
          </a:p>
        </p:txBody>
      </p:sp>
    </p:spTree>
    <p:extLst>
      <p:ext uri="{BB962C8B-B14F-4D97-AF65-F5344CB8AC3E}">
        <p14:creationId xmlns:p14="http://schemas.microsoft.com/office/powerpoint/2010/main" val="3828473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buFont typeface="Arial"/>
              <a:buChar char="•"/>
            </a:pP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25</a:t>
            </a:fld>
            <a:endParaRPr lang="en-IE"/>
          </a:p>
        </p:txBody>
      </p:sp>
    </p:spTree>
    <p:extLst>
      <p:ext uri="{BB962C8B-B14F-4D97-AF65-F5344CB8AC3E}">
        <p14:creationId xmlns:p14="http://schemas.microsoft.com/office/powerpoint/2010/main" val="1898720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Red and blue lights don’t appear equal in brightness when each is brightened by the same number of </a:t>
            </a:r>
            <a:r>
              <a:rPr lang="en-US" sz="1200" dirty="0" err="1">
                <a:solidFill>
                  <a:srgbClr val="000000"/>
                </a:solidFill>
              </a:rPr>
              <a:t>jnd’s</a:t>
            </a:r>
            <a:r>
              <a:rPr lang="en-US" sz="1200" dirty="0">
                <a:solidFill>
                  <a:srgbClr val="000000"/>
                </a:solidFill>
              </a:rPr>
              <a:t> above their respective thresholds</a:t>
            </a:r>
            <a:endParaRPr lang="en-US" sz="1200" dirty="0">
              <a:solidFill>
                <a:srgbClr val="000000"/>
              </a:solidFill>
              <a:latin typeface="+mn-lt"/>
            </a:endParaRP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Still, without Fechner we wouldn’t have psychophysics…!</a:t>
            </a:r>
            <a:endParaRPr lang="en-IE"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26</a:t>
            </a:fld>
            <a:endParaRPr lang="en-IE"/>
          </a:p>
        </p:txBody>
      </p:sp>
    </p:spTree>
    <p:extLst>
      <p:ext uri="{BB962C8B-B14F-4D97-AF65-F5344CB8AC3E}">
        <p14:creationId xmlns:p14="http://schemas.microsoft.com/office/powerpoint/2010/main" val="309872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likelihood of stimulus detection will systematically increase across this range of intensity.</a:t>
            </a:r>
          </a:p>
          <a:p>
            <a:r>
              <a:rPr lang="en-IE" dirty="0"/>
              <a:t>9 is good number</a:t>
            </a:r>
          </a:p>
        </p:txBody>
      </p:sp>
      <p:sp>
        <p:nvSpPr>
          <p:cNvPr id="4" name="Slide Number Placeholder 3"/>
          <p:cNvSpPr>
            <a:spLocks noGrp="1"/>
          </p:cNvSpPr>
          <p:nvPr>
            <p:ph type="sldNum" sz="quarter" idx="10"/>
          </p:nvPr>
        </p:nvSpPr>
        <p:spPr/>
        <p:txBody>
          <a:bodyPr/>
          <a:lstStyle/>
          <a:p>
            <a:fld id="{C8BCC91C-3F07-41D0-9107-2AD65B6D6239}" type="slidenum">
              <a:rPr lang="en-IE" smtClean="0"/>
              <a:t>27</a:t>
            </a:fld>
            <a:endParaRPr lang="en-IE"/>
          </a:p>
        </p:txBody>
      </p:sp>
    </p:spTree>
    <p:extLst>
      <p:ext uri="{BB962C8B-B14F-4D97-AF65-F5344CB8AC3E}">
        <p14:creationId xmlns:p14="http://schemas.microsoft.com/office/powerpoint/2010/main" val="42332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Arial"/>
              <a:buChar char="•"/>
              <a:defRPr/>
            </a:pPr>
            <a:r>
              <a:rPr lang="en-US" sz="1200" dirty="0"/>
              <a:t>Often the circumstances dictate which – e.g. for auditory loudness, stimuli are best presented successively. For weights, it’s better to do successive lifts with one hand instead of comparing across left and right hands, because handedness biases your judgments.</a:t>
            </a:r>
          </a:p>
          <a:p>
            <a:pPr eaLnBrk="1" fontAlgn="auto" hangingPunct="1">
              <a:spcAft>
                <a:spcPts val="0"/>
              </a:spcAft>
              <a:buFont typeface="Arial"/>
              <a:buChar char="•"/>
              <a:defRPr/>
            </a:pPr>
            <a:r>
              <a:rPr lang="en-US" sz="1200" dirty="0"/>
              <a:t>In general, you have to watch for both </a:t>
            </a:r>
            <a:r>
              <a:rPr lang="en-US" sz="1200" i="1" dirty="0"/>
              <a:t>space error </a:t>
            </a:r>
            <a:r>
              <a:rPr lang="en-US" sz="1200" dirty="0"/>
              <a:t>and </a:t>
            </a:r>
            <a:r>
              <a:rPr lang="en-US" sz="1200" i="1" dirty="0"/>
              <a:t>time error</a:t>
            </a:r>
          </a:p>
          <a:p>
            <a:pPr eaLnBrk="1" fontAlgn="auto" hangingPunct="1">
              <a:spcAft>
                <a:spcPts val="0"/>
              </a:spcAft>
              <a:buFont typeface="Arial"/>
              <a:buChar char="•"/>
              <a:defRPr/>
            </a:pPr>
            <a:r>
              <a:rPr lang="en-US" sz="1200" dirty="0"/>
              <a:t>Space error can occur when stimuli are presented at the same time in different locations because the judgments are affected by </a:t>
            </a:r>
            <a:r>
              <a:rPr lang="en-US" sz="1200" i="1" dirty="0"/>
              <a:t>differences in receptor area </a:t>
            </a:r>
            <a:r>
              <a:rPr lang="en-US" sz="1200" dirty="0"/>
              <a:t>as well as the stimulus differences (e.g. tactile intensity comparisons at different fingers, or weights in different hands)</a:t>
            </a:r>
          </a:p>
          <a:p>
            <a:pPr eaLnBrk="1" hangingPunct="1"/>
            <a:r>
              <a:rPr lang="en-US" altLang="en-US" sz="1200" dirty="0"/>
              <a:t>Time error can confound results when St and Co are presented successively. </a:t>
            </a:r>
          </a:p>
          <a:p>
            <a:pPr eaLnBrk="1" hangingPunct="1"/>
            <a:r>
              <a:rPr lang="en-US" altLang="en-US" sz="1200" dirty="0"/>
              <a:t>For example, when Co is presented second, it might always be judged as more intense because the memory of the prior St may have faded, or because attention is “grabbed” by the prior St. OR the second Co stimulus might be always judged as less intense because of a refractory effect, inhibition of return, etc. There are usually several possible sources of systematic error one can think of</a:t>
            </a:r>
          </a:p>
          <a:p>
            <a:pPr eaLnBrk="1" hangingPunct="1"/>
            <a:r>
              <a:rPr lang="en-US" altLang="en-US" sz="1200" dirty="0"/>
              <a:t>One solution to both space error and time error is to counterbalance the spatial location and/or temporal order.</a:t>
            </a:r>
          </a:p>
          <a:p>
            <a:pPr eaLnBrk="1" hangingPunct="1"/>
            <a:r>
              <a:rPr lang="en-US" altLang="en-US" sz="1200" dirty="0"/>
              <a:t>This assumes that when we collapse across all trials, the effects of space and time errors will cancel.</a:t>
            </a:r>
          </a:p>
          <a:p>
            <a:pPr eaLnBrk="1" fontAlgn="auto" hangingPunct="1">
              <a:spcAft>
                <a:spcPts val="0"/>
              </a:spcAft>
              <a:buFont typeface="Arial"/>
              <a:buChar char="•"/>
              <a:defRPr/>
            </a:pPr>
            <a:endParaRPr lang="en-US" sz="1200" i="1" dirty="0"/>
          </a:p>
        </p:txBody>
      </p:sp>
      <p:sp>
        <p:nvSpPr>
          <p:cNvPr id="4" name="Slide Number Placeholder 3"/>
          <p:cNvSpPr>
            <a:spLocks noGrp="1"/>
          </p:cNvSpPr>
          <p:nvPr>
            <p:ph type="sldNum" sz="quarter" idx="10"/>
          </p:nvPr>
        </p:nvSpPr>
        <p:spPr/>
        <p:txBody>
          <a:bodyPr/>
          <a:lstStyle/>
          <a:p>
            <a:fld id="{C8BCC91C-3F07-41D0-9107-2AD65B6D6239}" type="slidenum">
              <a:rPr lang="en-IE" smtClean="0"/>
              <a:t>28</a:t>
            </a:fld>
            <a:endParaRPr lang="en-IE"/>
          </a:p>
        </p:txBody>
      </p:sp>
    </p:spTree>
    <p:extLst>
      <p:ext uri="{BB962C8B-B14F-4D97-AF65-F5344CB8AC3E}">
        <p14:creationId xmlns:p14="http://schemas.microsoft.com/office/powerpoint/2010/main" val="312228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Edit: sensory sensitivity underestimated because of stimulus noise (not</a:t>
            </a:r>
            <a:r>
              <a:rPr lang="en-IE" baseline="0" dirty="0"/>
              <a:t> subject’s fault), which can be controlled (</a:t>
            </a:r>
            <a:r>
              <a:rPr lang="en-IE" baseline="0" dirty="0" err="1"/>
              <a:t>psyphys</a:t>
            </a:r>
            <a:r>
              <a:rPr lang="en-IE" baseline="0" dirty="0"/>
              <a:t> kernels, powerful tool) or uncontrolled (artifact)</a:t>
            </a:r>
          </a:p>
          <a:p>
            <a:r>
              <a:rPr lang="en-IE" baseline="0" dirty="0"/>
              <a:t>Put up at absolute thresh stuff?</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31</a:t>
            </a:fld>
            <a:endParaRPr lang="en-IE"/>
          </a:p>
        </p:txBody>
      </p:sp>
    </p:spTree>
    <p:extLst>
      <p:ext uri="{BB962C8B-B14F-4D97-AF65-F5344CB8AC3E}">
        <p14:creationId xmlns:p14="http://schemas.microsoft.com/office/powerpoint/2010/main" val="1557259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It’s apparent that threshold measurement does not consist of an observer simply reporting the presence or absence of sensations.</a:t>
            </a:r>
          </a:p>
          <a:p>
            <a:r>
              <a:rPr lang="en-US" altLang="en-US" sz="1200" dirty="0"/>
              <a:t>Early psychophysicists assumed a close correspondence between the verbal reports of an observer and concurrent neural activity in the sensory system caused by stimuli.</a:t>
            </a:r>
          </a:p>
          <a:p>
            <a:r>
              <a:rPr lang="en-US" altLang="en-US" sz="1200" dirty="0"/>
              <a:t>They thought that in a well-controlled experiment, the probability of a yes response [p(yes)] was entirely a function of the stimulus and the biological state of the observer.</a:t>
            </a:r>
          </a:p>
          <a:p>
            <a:r>
              <a:rPr lang="en-US" altLang="en-US" sz="1200" dirty="0"/>
              <a:t>Recent experiments, however, showed that many </a:t>
            </a:r>
            <a:r>
              <a:rPr lang="en-US" altLang="en-US" sz="1200" dirty="0" err="1"/>
              <a:t>nonsensory</a:t>
            </a:r>
            <a:r>
              <a:rPr lang="en-US" altLang="en-US" sz="1200" dirty="0"/>
              <a:t> variables can strongly influence performance in the detection situation, even when well-trained observers are used.</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34</a:t>
            </a:fld>
            <a:endParaRPr lang="en-IE"/>
          </a:p>
        </p:txBody>
      </p:sp>
    </p:spTree>
    <p:extLst>
      <p:ext uri="{BB962C8B-B14F-4D97-AF65-F5344CB8AC3E}">
        <p14:creationId xmlns:p14="http://schemas.microsoft.com/office/powerpoint/2010/main" val="382089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But resolving how the brain achieves these functions</a:t>
            </a:r>
            <a:r>
              <a:rPr lang="en-IE" baseline="0" dirty="0"/>
              <a:t> i</a:t>
            </a:r>
            <a:r>
              <a:rPr lang="en-IE" dirty="0"/>
              <a:t>s a very difficult problem because as we saw, the brain’s complexity already</a:t>
            </a:r>
            <a:r>
              <a:rPr lang="en-IE" baseline="0" dirty="0"/>
              <a:t> </a:t>
            </a:r>
            <a:r>
              <a:rPr lang="en-IE" dirty="0"/>
              <a:t>starts at the level of the individual</a:t>
            </a:r>
            <a:r>
              <a:rPr lang="en-IE" baseline="0" dirty="0"/>
              <a:t> nerve cell and their substructures, never mind the bigger circuits and systems.</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As the whole history of neuroscience demonstrates, a lot can be learned by focusing on individual parts of the brain and their neurophysiology just as breaking any problem into smaller parts can help progress, but we also have to understand the operations of the brain at the larger, more global scale of the system, and this can be overwhelming.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In Engineering, when we’re dealing with a system whose operations are unknown and we need to functionally characterise it, we try to do it by presenting carefully chosen inputs to the system and measuring its outputs and by relating the outputs to inputs we determine what operations the system is performing. This is a gross oversimplification, but in much of cognitive neuroscience, that’s kind of what we’re doing with the brain.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303319B-6815-4197-8BB9-41D70128A598}" type="slidenum">
              <a:rPr lang="en-US" altLang="en-US" sz="1300" smtClean="0">
                <a:latin typeface="Calibri" panose="020F0502020204030204" pitchFamily="34" charset="0"/>
              </a:rPr>
              <a:pPr>
                <a:spcBef>
                  <a:spcPct val="0"/>
                </a:spcBef>
              </a:pPr>
              <a:t>3</a:t>
            </a:fld>
            <a:endParaRPr lang="en-US" altLang="en-US" sz="1300">
              <a:latin typeface="Calibri" panose="020F0502020204030204" pitchFamily="34" charset="0"/>
            </a:endParaRPr>
          </a:p>
        </p:txBody>
      </p:sp>
    </p:spTree>
    <p:extLst>
      <p:ext uri="{BB962C8B-B14F-4D97-AF65-F5344CB8AC3E}">
        <p14:creationId xmlns:p14="http://schemas.microsoft.com/office/powerpoint/2010/main" val="215450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35</a:t>
            </a:fld>
            <a:endParaRPr lang="en-IE"/>
          </a:p>
        </p:txBody>
      </p:sp>
    </p:spTree>
    <p:extLst>
      <p:ext uri="{BB962C8B-B14F-4D97-AF65-F5344CB8AC3E}">
        <p14:creationId xmlns:p14="http://schemas.microsoft.com/office/powerpoint/2010/main" val="811942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200" dirty="0"/>
              <a:t>Tanner &amp; </a:t>
            </a:r>
            <a:r>
              <a:rPr lang="en-US" altLang="en-US" sz="1200" dirty="0" err="1"/>
              <a:t>Swets</a:t>
            </a:r>
            <a:r>
              <a:rPr lang="en-US" altLang="en-US" sz="1200" dirty="0"/>
              <a:t> (1954) proposed that the human detection situation might be just like the problem faced by electronic signal-detecting devices that are hampered by noise, which is well understood using concepts of statistical decision theory.</a:t>
            </a:r>
          </a:p>
          <a:p>
            <a:pPr eaLnBrk="1" hangingPunct="1"/>
            <a:r>
              <a:rPr lang="en-US" altLang="en-US" sz="1200" dirty="0"/>
              <a:t>In the detection situation, the observer must first make an </a:t>
            </a:r>
            <a:r>
              <a:rPr lang="en-US" altLang="en-US" sz="1200" i="1" dirty="0"/>
              <a:t>observation</a:t>
            </a:r>
            <a:r>
              <a:rPr lang="en-US" altLang="en-US" sz="1200" dirty="0"/>
              <a:t> (</a:t>
            </a:r>
            <a:r>
              <a:rPr lang="en-US" altLang="en-US" sz="1200" i="1" dirty="0"/>
              <a:t>x</a:t>
            </a:r>
            <a:r>
              <a:rPr lang="en-US" altLang="en-US" sz="1200" dirty="0"/>
              <a:t>), and then make a decision about the observation – </a:t>
            </a:r>
            <a:r>
              <a:rPr lang="en-US" altLang="en-US" sz="1200" b="1" i="1" dirty="0"/>
              <a:t>is it due to the signal added to the noise background, or due to noise alone?</a:t>
            </a:r>
          </a:p>
          <a:p>
            <a:pPr eaLnBrk="1" hangingPunct="1"/>
            <a:r>
              <a:rPr lang="en-US" altLang="en-US" sz="1200" dirty="0"/>
              <a:t>The difficulty: because noise is a random variable (and pretty much normally distributed like so many other things in nature), it will be high on some trials by chance and be mistaken for a signal. On other trials, it may be so low that the addition of a signal is mistaken for noise.</a:t>
            </a:r>
          </a:p>
          <a:p>
            <a:pPr eaLnBrk="1" hangingPunct="1"/>
            <a:endParaRPr lang="en-US" altLang="en-US" sz="1200" dirty="0"/>
          </a:p>
          <a:p>
            <a:pPr eaLnBrk="1" hangingPunct="1"/>
            <a:r>
              <a:rPr lang="en-US" sz="1200" dirty="0"/>
              <a:t>The “observation” x could be, for example, the combined spike count from a bunch of neurons in visual cortex during a trial. </a:t>
            </a:r>
            <a:endParaRPr lang="en-US" altLang="en-US" sz="1200"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36</a:t>
            </a:fld>
            <a:endParaRPr lang="en-IE"/>
          </a:p>
        </p:txBody>
      </p:sp>
    </p:spTree>
    <p:extLst>
      <p:ext uri="{BB962C8B-B14F-4D97-AF65-F5344CB8AC3E}">
        <p14:creationId xmlns:p14="http://schemas.microsoft.com/office/powerpoint/2010/main" val="396537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Aft>
                <a:spcPts val="0"/>
              </a:spcAft>
              <a:buFont typeface="Arial"/>
              <a:buChar char="•"/>
              <a:defRPr/>
            </a:pPr>
            <a:r>
              <a:rPr lang="en-US" sz="1200" dirty="0"/>
              <a:t>On any given trial, a sensory observation is made which consists of a random sample from either the N or SN distributions, and the observer has to decide which.</a:t>
            </a:r>
          </a:p>
          <a:p>
            <a:pPr eaLnBrk="1" fontAlgn="auto" hangingPunct="1">
              <a:spcAft>
                <a:spcPts val="0"/>
              </a:spcAft>
              <a:buFont typeface="Arial"/>
              <a:buChar char="•"/>
              <a:defRPr/>
            </a:pPr>
            <a:r>
              <a:rPr lang="en-US" sz="1200" dirty="0"/>
              <a:t>For any given value of observation x, there exists a likelihood ratio,  </a:t>
            </a:r>
            <a:r>
              <a:rPr lang="en-US" sz="1200" i="1" dirty="0">
                <a:latin typeface="Times"/>
                <a:cs typeface="Times"/>
              </a:rPr>
              <a:t>l(x)</a:t>
            </a:r>
            <a:r>
              <a:rPr lang="en-US" sz="1200" dirty="0"/>
              <a:t>, defined as </a:t>
            </a:r>
          </a:p>
          <a:p>
            <a:pPr eaLnBrk="1" fontAlgn="auto" hangingPunct="1">
              <a:spcAft>
                <a:spcPts val="0"/>
              </a:spcAft>
              <a:buFont typeface="Arial"/>
              <a:buChar char="•"/>
              <a:defRPr/>
            </a:pPr>
            <a:endParaRPr lang="en-US" sz="1200" dirty="0"/>
          </a:p>
          <a:p>
            <a:pPr eaLnBrk="1" fontAlgn="auto" hangingPunct="1">
              <a:spcAft>
                <a:spcPts val="0"/>
              </a:spcAft>
              <a:buFont typeface="Arial"/>
              <a:buChar char="•"/>
              <a:defRPr/>
            </a:pPr>
            <a:endParaRPr lang="en-US" sz="1200" dirty="0"/>
          </a:p>
          <a:p>
            <a:pPr eaLnBrk="1" fontAlgn="auto" hangingPunct="1">
              <a:spcAft>
                <a:spcPts val="0"/>
              </a:spcAft>
              <a:buFont typeface="Arial"/>
              <a:buChar char="•"/>
              <a:defRPr/>
            </a:pPr>
            <a:r>
              <a:rPr lang="en-US" sz="1200" dirty="0"/>
              <a:t>This is a sensible quantity on which the observer should base his/her decision – it indexes the relative likelihood of the two alternatives.</a:t>
            </a:r>
          </a:p>
          <a:p>
            <a:pPr eaLnBrk="1" fontAlgn="auto" hangingPunct="1">
              <a:spcAft>
                <a:spcPts val="0"/>
              </a:spcAft>
              <a:buFont typeface="Arial"/>
              <a:buChar char="•"/>
              <a:defRPr/>
            </a:pPr>
            <a:r>
              <a:rPr lang="en-US" sz="1200" dirty="0"/>
              <a:t>x doesn’t even have to be a single parameter – it can be a vector specifying a point among many dimensions, hue, saturation, brightness, etc., since whatever x is, there is a single value for          p(</a:t>
            </a:r>
            <a:r>
              <a:rPr lang="en-US" sz="1200" dirty="0" err="1"/>
              <a:t>x|SN</a:t>
            </a:r>
            <a:r>
              <a:rPr lang="en-US" sz="1200" dirty="0"/>
              <a:t>) and a single value for p(</a:t>
            </a:r>
            <a:r>
              <a:rPr lang="en-US" sz="1200" dirty="0" err="1"/>
              <a:t>x|N</a:t>
            </a:r>
            <a:r>
              <a:rPr lang="en-US" sz="1200" dirty="0"/>
              <a:t>).</a:t>
            </a:r>
          </a:p>
          <a:p>
            <a:pPr eaLnBrk="1" hangingPunct="1">
              <a:spcBef>
                <a:spcPct val="0"/>
              </a:spcBef>
            </a:pPr>
            <a:endParaRPr lang="en-US" altLang="en-US" dirty="0"/>
          </a:p>
          <a:p>
            <a:pPr eaLnBrk="1" hangingPunct="1">
              <a:spcBef>
                <a:spcPct val="0"/>
              </a:spcBef>
            </a:pPr>
            <a:r>
              <a:rPr lang="en-US" altLang="en-US" dirty="0"/>
              <a:t>Stop and ask what your decision rule should be – why is it so absolute, where if it’s greater than a fixed criterion say yes and otherwise say no – why not answer yes just “most” of the time when greater than criterion?</a:t>
            </a:r>
          </a:p>
        </p:txBody>
      </p:sp>
      <p:sp>
        <p:nvSpPr>
          <p:cNvPr id="276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4BEC48-578B-4C93-A263-E6D5AC3D3E96}"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extLst>
      <p:ext uri="{BB962C8B-B14F-4D97-AF65-F5344CB8AC3E}">
        <p14:creationId xmlns:p14="http://schemas.microsoft.com/office/powerpoint/2010/main" val="1327234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1200" dirty="0"/>
              <a:t>A central assumption of TSD is that the observer sets a value of </a:t>
            </a:r>
            <a:r>
              <a:rPr lang="en-US" altLang="en-US" sz="1200" i="1" dirty="0">
                <a:latin typeface="Times" panose="02020603050405020304" pitchFamily="18" charset="0"/>
                <a:ea typeface="Times" panose="02020603050405020304" pitchFamily="18" charset="0"/>
                <a:cs typeface="Times" panose="02020603050405020304" pitchFamily="18" charset="0"/>
              </a:rPr>
              <a:t>l(x)</a:t>
            </a:r>
            <a:r>
              <a:rPr lang="en-US" altLang="en-US" sz="1200" dirty="0"/>
              <a:t> (and by extension the corresponding value of x) as a cutoff point or criterion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and applies a simple </a:t>
            </a:r>
            <a:r>
              <a:rPr lang="en-US" altLang="en-US" sz="1200" b="1" i="1" dirty="0"/>
              <a:t>decision rule</a:t>
            </a:r>
            <a:r>
              <a:rPr lang="en-US" altLang="en-US" sz="1200" dirty="0"/>
              <a:t>: if </a:t>
            </a:r>
            <a:r>
              <a:rPr lang="en-US" altLang="en-US" sz="1200" i="1" dirty="0">
                <a:latin typeface="Times" panose="02020603050405020304" pitchFamily="18" charset="0"/>
                <a:ea typeface="Times" panose="02020603050405020304" pitchFamily="18" charset="0"/>
                <a:cs typeface="Times" panose="02020603050405020304" pitchFamily="18" charset="0"/>
              </a:rPr>
              <a:t>l(x)</a:t>
            </a:r>
            <a:r>
              <a:rPr lang="en-US" altLang="en-US" sz="1200" dirty="0"/>
              <a:t> is above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then choose SN. If below, choose N.</a:t>
            </a:r>
          </a:p>
          <a:p>
            <a:pPr eaLnBrk="1" hangingPunct="1"/>
            <a:r>
              <a:rPr lang="en-US" altLang="en-US" sz="1200" dirty="0"/>
              <a:t>By choosing the right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the observer can perform optimally. In the simple case with equal p(S) and payoffs, for instance, it’s best to set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=1.0.</a:t>
            </a:r>
          </a:p>
          <a:p>
            <a:pPr eaLnBrk="1" hangingPunct="1"/>
            <a:r>
              <a:rPr lang="en-US" altLang="en-US" sz="1200" b="1" dirty="0"/>
              <a:t>The proportions of hits, misses, false alarms and correct rejections can be easily read from the areas under the SN and N distributions to the left and right of the criterion value of x (see fig. next slide).</a:t>
            </a:r>
            <a:r>
              <a:rPr lang="en-US" altLang="en-US" sz="1200" dirty="0"/>
              <a:t> </a:t>
            </a:r>
          </a:p>
          <a:p>
            <a:pPr eaLnBrk="1" hangingPunct="1"/>
            <a:r>
              <a:rPr lang="en-US" altLang="en-US" sz="1200" dirty="0"/>
              <a:t>Note that the larger the overlap between the SN and N distributions, the more the observer will necessarily make mistakes of some kind – whether they are misses or false alarms.</a:t>
            </a:r>
          </a:p>
          <a:p>
            <a:pPr eaLnBrk="1" hangingPunct="1"/>
            <a:endParaRPr lang="en-US" altLang="en-US" sz="1200" dirty="0"/>
          </a:p>
          <a:p>
            <a:pPr eaLnBrk="1" fontAlgn="auto" hangingPunct="1">
              <a:spcAft>
                <a:spcPts val="0"/>
              </a:spcAft>
              <a:buFont typeface="Arial"/>
              <a:buChar char="•"/>
              <a:defRPr/>
            </a:pPr>
            <a:r>
              <a:rPr lang="en-US" sz="1200" dirty="0"/>
              <a:t>In a typical signal detection experiment for a single stimulus intensity, the stimulus is presented on some trials (SN), and absent on others (N), with randomized order. The observer just reports their judgment of whether a stimulus was present or not.</a:t>
            </a:r>
          </a:p>
          <a:p>
            <a:pPr eaLnBrk="1" fontAlgn="auto" hangingPunct="1">
              <a:spcAft>
                <a:spcPts val="0"/>
              </a:spcAft>
              <a:buFont typeface="Arial"/>
              <a:buChar char="•"/>
              <a:defRPr/>
            </a:pPr>
            <a:r>
              <a:rPr lang="en-US" sz="1200" dirty="0"/>
              <a:t>Hypothetically, if we knew the observer’s observation distributions were as on the last slide, we could predict the observer’s hit rate and false alarm rate from the areas under the prob. distributions.</a:t>
            </a:r>
          </a:p>
          <a:p>
            <a:pPr eaLnBrk="1" fontAlgn="auto" hangingPunct="1">
              <a:spcAft>
                <a:spcPts val="0"/>
              </a:spcAft>
              <a:buFont typeface="Arial"/>
              <a:buChar char="•"/>
              <a:defRPr/>
            </a:pPr>
            <a:r>
              <a:rPr lang="en-US" sz="1200" dirty="0"/>
              <a:t>The power of TSD lies in the fact that you can also do the reverse: The ACTUAL hits, misses, false alarms and correct rejections can be counted in a given experiment, and by assuming that those proportions arise from a pair of overlapping N and SN distributions, you can estimate the amount of overlap and the criterion.</a:t>
            </a:r>
          </a:p>
          <a:p>
            <a:pPr eaLnBrk="1" fontAlgn="auto" hangingPunct="1">
              <a:spcAft>
                <a:spcPts val="0"/>
              </a:spcAft>
              <a:buFont typeface="Arial"/>
              <a:buChar char="•"/>
              <a:defRPr/>
            </a:pPr>
            <a:r>
              <a:rPr lang="en-US" sz="1200" dirty="0"/>
              <a:t>That is, based on the experimentally observed proportions, we specify quantitatively the processes going on inside the observer that are the bases of sensory decision making.</a:t>
            </a:r>
          </a:p>
          <a:p>
            <a:pPr eaLnBrk="1" hangingPunct="1"/>
            <a:endParaRPr lang="en-US" altLang="en-US" sz="1200" dirty="0"/>
          </a:p>
          <a:p>
            <a:pPr eaLnBrk="1" hangingPunct="1">
              <a:spcBef>
                <a:spcPct val="0"/>
              </a:spcBef>
            </a:pPr>
            <a:endParaRPr lang="en-US" altLang="en-US" dirty="0"/>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9C2492-03DF-451E-A71C-E0D8991C928C}" type="slidenum">
              <a:rPr lang="en-US" altLang="en-US">
                <a:latin typeface="Calibri" panose="020F0502020204030204" pitchFamily="34" charset="0"/>
              </a:rPr>
              <a:pPr eaLnBrk="1" hangingPunct="1"/>
              <a:t>38</a:t>
            </a:fld>
            <a:endParaRPr lang="en-US" altLang="en-US">
              <a:latin typeface="Calibri" panose="020F0502020204030204" pitchFamily="34" charset="0"/>
            </a:endParaRPr>
          </a:p>
        </p:txBody>
      </p:sp>
    </p:spTree>
    <p:extLst>
      <p:ext uri="{BB962C8B-B14F-4D97-AF65-F5344CB8AC3E}">
        <p14:creationId xmlns:p14="http://schemas.microsoft.com/office/powerpoint/2010/main" val="1572691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On the left the ratio</a:t>
            </a:r>
            <a:r>
              <a:rPr lang="en-IE" baseline="0" dirty="0"/>
              <a:t> of </a:t>
            </a:r>
            <a:r>
              <a:rPr lang="en-IE" dirty="0"/>
              <a:t>prior probability of noise alone versus</a:t>
            </a:r>
            <a:r>
              <a:rPr lang="en-IE" baseline="0" dirty="0"/>
              <a:t> signal plus noise, on the right it’s the ratio of the relative value of being correct on a target absent trial, versus the relative value of being correct on a target present trial.</a:t>
            </a:r>
            <a:endParaRPr lang="en-IE" dirty="0"/>
          </a:p>
          <a:p>
            <a:r>
              <a:rPr lang="en-IE" dirty="0"/>
              <a:t>To simplify,</a:t>
            </a:r>
            <a:r>
              <a:rPr lang="en-IE" baseline="0" dirty="0"/>
              <a:t> </a:t>
            </a:r>
            <a:r>
              <a:rPr lang="en-IE" dirty="0"/>
              <a:t>let’s say the relative value was the same for the two stimulus categories</a:t>
            </a:r>
            <a:r>
              <a:rPr lang="en-IE" baseline="0" dirty="0"/>
              <a:t> so that last factor is equal to one. </a:t>
            </a:r>
          </a:p>
          <a:p>
            <a:r>
              <a:rPr lang="en-IE" baseline="0" dirty="0"/>
              <a:t>Then what the left part says is that you should respond yes when the likelihood ratio outweighs the prior probability ratio, which boils down to responding with a ‘yes’ when the joint probability of getting that observation value and it being signal + plus noise, is greater than the joint probability of getting that observation value and it being just noise. When the </a:t>
            </a:r>
            <a:r>
              <a:rPr lang="en-IE" baseline="0" dirty="0" err="1"/>
              <a:t>prob</a:t>
            </a:r>
            <a:r>
              <a:rPr lang="en-IE" baseline="0" dirty="0"/>
              <a:t> of noise is less than the prior </a:t>
            </a:r>
            <a:r>
              <a:rPr lang="en-IE" baseline="0" dirty="0" err="1"/>
              <a:t>prob</a:t>
            </a:r>
            <a:r>
              <a:rPr lang="en-IE" baseline="0" dirty="0"/>
              <a:t> of signal + noise, this beta optimum is less than one, so going back… it corresponds to setting a threshold on the observation shifted over to the left, which makes you more likely to say ‘yes’ for either stimulus category.</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39</a:t>
            </a:fld>
            <a:endParaRPr lang="en-IE"/>
          </a:p>
        </p:txBody>
      </p:sp>
    </p:spTree>
    <p:extLst>
      <p:ext uri="{BB962C8B-B14F-4D97-AF65-F5344CB8AC3E}">
        <p14:creationId xmlns:p14="http://schemas.microsoft.com/office/powerpoint/2010/main" val="3000922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ROC is swept out with increasing hit rate and fa rate by lowering the criterion from high</a:t>
            </a:r>
          </a:p>
        </p:txBody>
      </p:sp>
      <p:sp>
        <p:nvSpPr>
          <p:cNvPr id="297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F1C397-6F72-438A-AFA5-DFF3F1F8CA33}"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extLst>
      <p:ext uri="{BB962C8B-B14F-4D97-AF65-F5344CB8AC3E}">
        <p14:creationId xmlns:p14="http://schemas.microsoft.com/office/powerpoint/2010/main" val="2298659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42</a:t>
            </a:fld>
            <a:endParaRPr lang="en-IE"/>
          </a:p>
        </p:txBody>
      </p:sp>
    </p:spTree>
    <p:extLst>
      <p:ext uri="{BB962C8B-B14F-4D97-AF65-F5344CB8AC3E}">
        <p14:creationId xmlns:p14="http://schemas.microsoft.com/office/powerpoint/2010/main" val="746183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Simulate?</a:t>
            </a:r>
          </a:p>
        </p:txBody>
      </p:sp>
      <p:sp>
        <p:nvSpPr>
          <p:cNvPr id="307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6D2C70-74F8-455D-80ED-CE0BD45B723B}"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extLst>
      <p:ext uri="{BB962C8B-B14F-4D97-AF65-F5344CB8AC3E}">
        <p14:creationId xmlns:p14="http://schemas.microsoft.com/office/powerpoint/2010/main" val="2490578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It’s like the average of the Zs.</a:t>
            </a:r>
          </a:p>
        </p:txBody>
      </p:sp>
      <p:sp>
        <p:nvSpPr>
          <p:cNvPr id="31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4FF38E-CEA2-4288-B895-844489678B4C}"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extLst>
      <p:ext uri="{BB962C8B-B14F-4D97-AF65-F5344CB8AC3E}">
        <p14:creationId xmlns:p14="http://schemas.microsoft.com/office/powerpoint/2010/main" val="3549602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2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4EC912-D28D-4156-A65E-902549BE93E0}"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139228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Times New Roman" panose="02020603050405020304" pitchFamily="18" charset="0"/>
              </a:rPr>
              <a:t>The inputs that neuroscientists normally apply</a:t>
            </a:r>
            <a:r>
              <a:rPr lang="en-US" altLang="en-US" baseline="0" dirty="0">
                <a:latin typeface="Times New Roman" panose="02020603050405020304" pitchFamily="18" charset="0"/>
              </a:rPr>
              <a:t> are sensory stimuli like sights and sounds, but there’s more than one way to view the output</a:t>
            </a:r>
            <a:endParaRPr lang="en-US" altLang="en-US" dirty="0">
              <a:latin typeface="Times New Roman" panose="02020603050405020304" pitchFamily="18" charset="0"/>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030EE0E-3A8F-48D5-B17F-421F78BA5C0C}" type="slidenum">
              <a:rPr lang="en-US" altLang="en-US" sz="1300" smtClean="0">
                <a:latin typeface="Calibri" panose="020F0502020204030204" pitchFamily="34" charset="0"/>
              </a:rPr>
              <a:pPr>
                <a:spcBef>
                  <a:spcPct val="0"/>
                </a:spcBef>
              </a:pPr>
              <a:t>4</a:t>
            </a:fld>
            <a:endParaRPr lang="en-US" altLang="en-US" sz="1300">
              <a:latin typeface="Calibri" panose="020F0502020204030204" pitchFamily="34" charset="0"/>
            </a:endParaRPr>
          </a:p>
        </p:txBody>
      </p:sp>
    </p:spTree>
    <p:extLst>
      <p:ext uri="{BB962C8B-B14F-4D97-AF65-F5344CB8AC3E}">
        <p14:creationId xmlns:p14="http://schemas.microsoft.com/office/powerpoint/2010/main" val="2191389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48</a:t>
            </a:fld>
            <a:endParaRPr lang="en-IE"/>
          </a:p>
        </p:txBody>
      </p:sp>
    </p:spTree>
    <p:extLst>
      <p:ext uri="{BB962C8B-B14F-4D97-AF65-F5344CB8AC3E}">
        <p14:creationId xmlns:p14="http://schemas.microsoft.com/office/powerpoint/2010/main" val="425634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a:t>
            </a:r>
            <a:r>
              <a:rPr lang="en-IE" baseline="0" dirty="0"/>
              <a:t> is one of the earliest studies to examine the relationships between neural signals and not only the physical stimuli being presented, but also the behavioural responses subjects made on the basis of those stimuli.</a:t>
            </a:r>
          </a:p>
          <a:p>
            <a:endParaRPr lang="en-IE" dirty="0"/>
          </a:p>
          <a:p>
            <a:r>
              <a:rPr lang="en-IE" dirty="0"/>
              <a:t>Divided trials into the 4 categories of signal detection</a:t>
            </a:r>
          </a:p>
          <a:p>
            <a:r>
              <a:rPr lang="en-IE" dirty="0"/>
              <a:t>Here’s one block for one subject. Can see</a:t>
            </a:r>
          </a:p>
          <a:p>
            <a:r>
              <a:rPr lang="en-IE" dirty="0"/>
              <a:t>Warning light gives same size </a:t>
            </a:r>
            <a:r>
              <a:rPr lang="en-IE" dirty="0" err="1"/>
              <a:t>resp</a:t>
            </a:r>
            <a:r>
              <a:rPr lang="en-IE" dirty="0"/>
              <a:t> for all cases</a:t>
            </a:r>
          </a:p>
          <a:p>
            <a:r>
              <a:rPr lang="en-IE" dirty="0"/>
              <a:t>But then there’s an early negative component and later positive component that are big for hits and absent for all other categories despite the fact that there was only</a:t>
            </a:r>
            <a:r>
              <a:rPr lang="en-IE" baseline="0" dirty="0"/>
              <a:t> one difficulty level </a:t>
            </a:r>
            <a:r>
              <a:rPr lang="en-IE" dirty="0"/>
              <a:t>. So both components</a:t>
            </a:r>
            <a:r>
              <a:rPr lang="en-IE" baseline="0" dirty="0"/>
              <a:t> have a relationship with perceptual outcome.</a:t>
            </a:r>
          </a:p>
          <a:p>
            <a:r>
              <a:rPr lang="en-IE" baseline="0" dirty="0"/>
              <a:t>2 buttons to press LATER to say yes/no</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49</a:t>
            </a:fld>
            <a:endParaRPr lang="en-IE"/>
          </a:p>
        </p:txBody>
      </p:sp>
    </p:spTree>
    <p:extLst>
      <p:ext uri="{BB962C8B-B14F-4D97-AF65-F5344CB8AC3E}">
        <p14:creationId xmlns:p14="http://schemas.microsoft.com/office/powerpoint/2010/main" val="226398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50</a:t>
            </a:fld>
            <a:endParaRPr lang="en-IE"/>
          </a:p>
        </p:txBody>
      </p:sp>
    </p:spTree>
    <p:extLst>
      <p:ext uri="{BB962C8B-B14F-4D97-AF65-F5344CB8AC3E}">
        <p14:creationId xmlns:p14="http://schemas.microsoft.com/office/powerpoint/2010/main" val="3970752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buClr>
                <a:srgbClr val="7F7F7F"/>
              </a:buClr>
              <a:buFont typeface="Arial" panose="020B0604020202020204" pitchFamily="34" charset="0"/>
              <a:buNone/>
            </a:pPr>
            <a:r>
              <a:rPr lang="en-IE" sz="2000" baseline="0" dirty="0"/>
              <a:t>2 buttons to say yes/no</a:t>
            </a:r>
          </a:p>
          <a:p>
            <a:pPr>
              <a:spcBef>
                <a:spcPts val="500"/>
              </a:spcBef>
              <a:buClr>
                <a:srgbClr val="7F7F7F"/>
              </a:buClr>
              <a:buFont typeface="Arial" panose="020B0604020202020204" pitchFamily="34" charset="0"/>
              <a:buNone/>
            </a:pPr>
            <a:endParaRPr lang="en-IE" altLang="en-US" sz="2000" b="1" baseline="0" dirty="0">
              <a:solidFill>
                <a:srgbClr val="7F7F7F"/>
              </a:solidFill>
            </a:endParaRPr>
          </a:p>
          <a:p>
            <a:pPr>
              <a:spcBef>
                <a:spcPts val="500"/>
              </a:spcBef>
              <a:buClr>
                <a:srgbClr val="7F7F7F"/>
              </a:buClr>
              <a:buFont typeface="Arial" panose="020B0604020202020204" pitchFamily="34" charset="0"/>
              <a:buNone/>
            </a:pPr>
            <a:r>
              <a:rPr lang="en-IE" altLang="en-US" sz="2000" b="1" baseline="0" dirty="0">
                <a:solidFill>
                  <a:srgbClr val="7F7F7F"/>
                </a:solidFill>
              </a:rPr>
              <a:t>The visual cortex is made up of a hierarchy of distinct areas that each represent the entire visual field but are selective for different features within their receptive fields. V1 is primary vis cx, which feeds V2, which feeds V3 and so on</a:t>
            </a:r>
          </a:p>
          <a:p>
            <a:pPr>
              <a:spcBef>
                <a:spcPts val="500"/>
              </a:spcBef>
              <a:buClr>
                <a:srgbClr val="7F7F7F"/>
              </a:buClr>
              <a:buFont typeface="Arial" panose="020B0604020202020204" pitchFamily="34" charset="0"/>
              <a:buNone/>
            </a:pPr>
            <a:r>
              <a:rPr lang="en-IE" altLang="en-US" sz="2000" b="0" baseline="0" dirty="0">
                <a:solidFill>
                  <a:srgbClr val="7F7F7F"/>
                </a:solidFill>
              </a:rPr>
              <a:t>The neurons in these areas all increase their firing monotonically as a function of contrast. </a:t>
            </a:r>
          </a:p>
          <a:p>
            <a:pPr>
              <a:spcBef>
                <a:spcPts val="500"/>
              </a:spcBef>
              <a:buClr>
                <a:srgbClr val="7F7F7F"/>
              </a:buClr>
              <a:buFont typeface="Arial" panose="020B0604020202020204" pitchFamily="34" charset="0"/>
              <a:buNone/>
            </a:pPr>
            <a:r>
              <a:rPr lang="en-IE" altLang="en-US" sz="2000" b="0" baseline="0" dirty="0">
                <a:solidFill>
                  <a:srgbClr val="7F7F7F"/>
                </a:solidFill>
              </a:rPr>
              <a:t>They are also </a:t>
            </a:r>
            <a:r>
              <a:rPr lang="en-IE" altLang="en-US" sz="2000" b="0" baseline="0" dirty="0" err="1">
                <a:solidFill>
                  <a:srgbClr val="7F7F7F"/>
                </a:solidFill>
              </a:rPr>
              <a:t>retinotopically</a:t>
            </a:r>
            <a:r>
              <a:rPr lang="en-IE" altLang="en-US" sz="2000" b="0" baseline="0" dirty="0">
                <a:solidFill>
                  <a:srgbClr val="7F7F7F"/>
                </a:solidFill>
              </a:rPr>
              <a:t> organised. That means that </a:t>
            </a:r>
            <a:r>
              <a:rPr lang="en-IE" altLang="en-US" sz="2000" b="0" baseline="0" dirty="0" err="1">
                <a:solidFill>
                  <a:srgbClr val="7F7F7F"/>
                </a:solidFill>
              </a:rPr>
              <a:t>neighboring</a:t>
            </a:r>
            <a:r>
              <a:rPr lang="en-IE" altLang="en-US" sz="2000" b="0" baseline="0" dirty="0">
                <a:solidFill>
                  <a:srgbClr val="7F7F7F"/>
                </a:solidFill>
              </a:rPr>
              <a:t> locations in the cortical area encode information presented in </a:t>
            </a:r>
            <a:r>
              <a:rPr lang="en-IE" altLang="en-US" sz="2000" b="0" baseline="0" dirty="0" err="1">
                <a:solidFill>
                  <a:srgbClr val="7F7F7F"/>
                </a:solidFill>
              </a:rPr>
              <a:t>neighboring</a:t>
            </a:r>
            <a:r>
              <a:rPr lang="en-IE" altLang="en-US" sz="2000" b="0" baseline="0" dirty="0">
                <a:solidFill>
                  <a:srgbClr val="7F7F7F"/>
                </a:solidFill>
              </a:rPr>
              <a:t> parts of the visual field, and left maps to right, top maps to the bottom ventral part and bottom maps to top, dorsal part, and so on.</a:t>
            </a:r>
          </a:p>
          <a:p>
            <a:pPr>
              <a:spcBef>
                <a:spcPts val="500"/>
              </a:spcBef>
              <a:buClr>
                <a:srgbClr val="7F7F7F"/>
              </a:buClr>
              <a:buFont typeface="Arial" panose="020B0604020202020204" pitchFamily="34" charset="0"/>
              <a:buNone/>
            </a:pPr>
            <a:r>
              <a:rPr lang="en-IE" altLang="en-US" sz="2000" b="0" baseline="0" dirty="0">
                <a:solidFill>
                  <a:srgbClr val="7F7F7F"/>
                </a:solidFill>
              </a:rPr>
              <a:t>That’s a blown up version of the same part of the posterior brain as on the left… this is how annular patterns show up, as these red stripes, where the green shows voxels that are not activated by the stimulus.</a:t>
            </a:r>
            <a:endParaRPr lang="en-US" altLang="en-US" sz="2000" b="1" dirty="0">
              <a:solidFill>
                <a:srgbClr val="7F7F7F"/>
              </a:solidFill>
            </a:endParaRPr>
          </a:p>
          <a:p>
            <a:pPr>
              <a:spcBef>
                <a:spcPts val="500"/>
              </a:spcBef>
              <a:buClr>
                <a:srgbClr val="7F7F7F"/>
              </a:buClr>
              <a:buFont typeface="Arial" panose="020B0604020202020204" pitchFamily="34" charset="0"/>
              <a:buChar char="•"/>
            </a:pPr>
            <a:r>
              <a:rPr lang="en-US" altLang="en-US" sz="2000" b="1" dirty="0">
                <a:solidFill>
                  <a:srgbClr val="7F7F7F"/>
                </a:solidFill>
              </a:rPr>
              <a:t>Big magnetic field</a:t>
            </a:r>
          </a:p>
          <a:p>
            <a:pPr lvl="1">
              <a:spcBef>
                <a:spcPts val="450"/>
              </a:spcBef>
              <a:buFont typeface="Arial" panose="020B0604020202020204" pitchFamily="34" charset="0"/>
              <a:buChar char="–"/>
            </a:pPr>
            <a:r>
              <a:rPr lang="en-US" altLang="en-US" dirty="0"/>
              <a:t>protons (hydrogen molecules) in body become aligned to field</a:t>
            </a:r>
          </a:p>
          <a:p>
            <a:pPr>
              <a:spcBef>
                <a:spcPts val="500"/>
              </a:spcBef>
              <a:buClr>
                <a:srgbClr val="7F7F7F"/>
              </a:buClr>
              <a:buFont typeface="Arial" panose="020B0604020202020204" pitchFamily="34" charset="0"/>
              <a:buChar char="•"/>
            </a:pPr>
            <a:r>
              <a:rPr lang="en-US" altLang="en-US" sz="2000" b="1" dirty="0">
                <a:solidFill>
                  <a:srgbClr val="7F7F7F"/>
                </a:solidFill>
              </a:rPr>
              <a:t>RF (radio frequency) coil</a:t>
            </a:r>
          </a:p>
          <a:p>
            <a:pPr lvl="1">
              <a:spcBef>
                <a:spcPts val="450"/>
              </a:spcBef>
              <a:buFont typeface="Arial" panose="020B0604020202020204" pitchFamily="34" charset="0"/>
              <a:buChar char="–"/>
            </a:pPr>
            <a:r>
              <a:rPr lang="en-US" altLang="en-US" dirty="0"/>
              <a:t>radio frequency pulse</a:t>
            </a:r>
          </a:p>
          <a:p>
            <a:pPr lvl="1">
              <a:spcBef>
                <a:spcPts val="450"/>
              </a:spcBef>
              <a:buFont typeface="Arial" panose="020B0604020202020204" pitchFamily="34" charset="0"/>
              <a:buChar char="–"/>
            </a:pPr>
            <a:r>
              <a:rPr lang="en-US" altLang="en-US" dirty="0"/>
              <a:t>knocks protons over</a:t>
            </a:r>
          </a:p>
          <a:p>
            <a:pPr lvl="1">
              <a:spcBef>
                <a:spcPts val="450"/>
              </a:spcBef>
              <a:buFont typeface="Arial" panose="020B0604020202020204" pitchFamily="34" charset="0"/>
              <a:buChar char="–"/>
            </a:pPr>
            <a:r>
              <a:rPr lang="en-US" altLang="en-US" dirty="0"/>
              <a:t>as protons realign with field, they emit energy that coil receives (like an antenna)</a:t>
            </a:r>
          </a:p>
          <a:p>
            <a:pPr>
              <a:spcBef>
                <a:spcPts val="500"/>
              </a:spcBef>
              <a:buClr>
                <a:srgbClr val="7F7F7F"/>
              </a:buClr>
              <a:buFont typeface="Arial" panose="020B0604020202020204" pitchFamily="34" charset="0"/>
              <a:buChar char="•"/>
            </a:pPr>
            <a:r>
              <a:rPr lang="en-US" altLang="en-US" sz="2000" b="1" dirty="0">
                <a:solidFill>
                  <a:srgbClr val="7F7F7F"/>
                </a:solidFill>
              </a:rPr>
              <a:t>Gradient coils</a:t>
            </a:r>
          </a:p>
          <a:p>
            <a:pPr lvl="1">
              <a:spcBef>
                <a:spcPts val="450"/>
              </a:spcBef>
              <a:buFont typeface="Arial" panose="020B0604020202020204" pitchFamily="34" charset="0"/>
              <a:buChar char="–"/>
            </a:pPr>
            <a:r>
              <a:rPr lang="en-US" altLang="en-US" dirty="0"/>
              <a:t>make it possible to encode spatial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BOLD: </a:t>
            </a:r>
            <a:r>
              <a:rPr lang="en-US" altLang="en-US" dirty="0"/>
              <a:t>amount of oxygenated blood</a:t>
            </a:r>
            <a:r>
              <a:rPr lang="en-US" altLang="en-US" baseline="0" dirty="0"/>
              <a:t> relative to de-ox </a:t>
            </a:r>
            <a:r>
              <a:rPr lang="en-US" altLang="en-US" dirty="0"/>
              <a:t>in an area</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51</a:t>
            </a:fld>
            <a:endParaRPr lang="en-IE"/>
          </a:p>
        </p:txBody>
      </p:sp>
    </p:spTree>
    <p:extLst>
      <p:ext uri="{BB962C8B-B14F-4D97-AF65-F5344CB8AC3E}">
        <p14:creationId xmlns:p14="http://schemas.microsoft.com/office/powerpoint/2010/main" val="386350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Comment on time scale</a:t>
            </a:r>
          </a:p>
          <a:p>
            <a:endParaRPr lang="en-IE" dirty="0"/>
          </a:p>
          <a:p>
            <a:r>
              <a:rPr lang="en-IE" dirty="0"/>
              <a:t>So the new finding here is that in early vis cx,</a:t>
            </a:r>
            <a:r>
              <a:rPr lang="en-IE" baseline="0" dirty="0"/>
              <a:t> a signal seems to encode the observation of SDT, that the criterion is set on.</a:t>
            </a:r>
          </a:p>
          <a:p>
            <a:r>
              <a:rPr lang="en-IE" baseline="0" dirty="0"/>
              <a:t>This was interesting because </a:t>
            </a:r>
            <a:endParaRPr lang="en-IE" dirty="0"/>
          </a:p>
          <a:p>
            <a:endParaRPr lang="en-IE" dirty="0"/>
          </a:p>
          <a:p>
            <a:r>
              <a:rPr lang="en-IE" dirty="0"/>
              <a:t>Note 2003 slightly different stimulus – plaid background or noise always there and either did or did not have grating on top</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52</a:t>
            </a:fld>
            <a:endParaRPr lang="en-IE"/>
          </a:p>
        </p:txBody>
      </p:sp>
    </p:spTree>
    <p:extLst>
      <p:ext uri="{BB962C8B-B14F-4D97-AF65-F5344CB8AC3E}">
        <p14:creationId xmlns:p14="http://schemas.microsoft.com/office/powerpoint/2010/main" val="278011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Contrib</a:t>
            </a:r>
            <a:r>
              <a:rPr lang="en-IE" dirty="0"/>
              <a:t> of </a:t>
            </a:r>
            <a:r>
              <a:rPr lang="en-IE" dirty="0" err="1"/>
              <a:t>sens</a:t>
            </a:r>
            <a:r>
              <a:rPr lang="en-IE" dirty="0"/>
              <a:t> thalamus to perceptual</a:t>
            </a:r>
            <a:r>
              <a:rPr lang="en-IE" baseline="0" dirty="0"/>
              <a:t> detection</a:t>
            </a:r>
          </a:p>
          <a:p>
            <a:r>
              <a:rPr lang="en-IE" baseline="0" dirty="0"/>
              <a:t>Ventral posterior lateral (VPL) nucleus of somatosensory thalamus</a:t>
            </a:r>
          </a:p>
          <a:p>
            <a:r>
              <a:rPr lang="en-IE" baseline="0" dirty="0" err="1"/>
              <a:t>Vibtrotactile</a:t>
            </a:r>
            <a:r>
              <a:rPr lang="en-IE" baseline="0" dirty="0"/>
              <a:t> stimulus on fingertip of monkeys</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53</a:t>
            </a:fld>
            <a:endParaRPr lang="en-IE"/>
          </a:p>
        </p:txBody>
      </p:sp>
    </p:spTree>
    <p:extLst>
      <p:ext uri="{BB962C8B-B14F-4D97-AF65-F5344CB8AC3E}">
        <p14:creationId xmlns:p14="http://schemas.microsoft.com/office/powerpoint/2010/main" val="1416889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a:latin typeface="Times New Roman" panose="02020603050405020304" pitchFamily="18" charset="0"/>
              </a:rPr>
              <a:t>Membrane pot – resting = -70mV. Action pot positive feedback process – 100mV positive change</a:t>
            </a:r>
          </a:p>
        </p:txBody>
      </p:sp>
      <p:sp>
        <p:nvSpPr>
          <p:cNvPr id="19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A3933A0-7812-4E2F-9321-C8DF97B0C8B1}" type="slidenum">
              <a:rPr lang="en-US" altLang="en-US" sz="1300" smtClean="0"/>
              <a:pPr>
                <a:spcBef>
                  <a:spcPct val="0"/>
                </a:spcBef>
              </a:pPr>
              <a:t>54</a:t>
            </a:fld>
            <a:endParaRPr lang="en-US" altLang="en-US" sz="1300"/>
          </a:p>
        </p:txBody>
      </p:sp>
    </p:spTree>
    <p:extLst>
      <p:ext uri="{BB962C8B-B14F-4D97-AF65-F5344CB8AC3E}">
        <p14:creationId xmlns:p14="http://schemas.microsoft.com/office/powerpoint/2010/main" val="744196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Rasterplot</a:t>
            </a:r>
            <a:r>
              <a:rPr lang="en-IE" dirty="0"/>
              <a:t> – what is it?</a:t>
            </a:r>
          </a:p>
          <a:p>
            <a:r>
              <a:rPr lang="en-IE" dirty="0"/>
              <a:t>Each row is a single trial, and these are ordered by the strength of the stimulus presented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50% of trials had a stimulus of some magnitude,</a:t>
            </a:r>
            <a:r>
              <a:rPr lang="en-US" sz="1200" baseline="0" dirty="0"/>
              <a:t> 50% didn’t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r>
              <a:rPr lang="en-IE" dirty="0"/>
              <a:t>Blue dots are times when hits were made. Red are misses (pressed the ‘no’ button)</a:t>
            </a:r>
          </a:p>
          <a:p>
            <a:r>
              <a:rPr lang="en-IE" dirty="0"/>
              <a:t>Firing rate </a:t>
            </a:r>
            <a:r>
              <a:rPr lang="en-IE" dirty="0" err="1"/>
              <a:t>inc</a:t>
            </a:r>
            <a:r>
              <a:rPr lang="en-IE" dirty="0"/>
              <a:t> with amplitude of </a:t>
            </a:r>
            <a:r>
              <a:rPr lang="en-IE" dirty="0" err="1"/>
              <a:t>vibrotac</a:t>
            </a:r>
            <a:r>
              <a:rPr lang="en-IE" dirty="0"/>
              <a:t> stim. </a:t>
            </a:r>
          </a:p>
        </p:txBody>
      </p:sp>
      <p:sp>
        <p:nvSpPr>
          <p:cNvPr id="4" name="Slide Number Placeholder 3"/>
          <p:cNvSpPr>
            <a:spLocks noGrp="1"/>
          </p:cNvSpPr>
          <p:nvPr>
            <p:ph type="sldNum" sz="quarter" idx="10"/>
          </p:nvPr>
        </p:nvSpPr>
        <p:spPr/>
        <p:txBody>
          <a:bodyPr/>
          <a:lstStyle/>
          <a:p>
            <a:fld id="{C8BCC91C-3F07-41D0-9107-2AD65B6D6239}" type="slidenum">
              <a:rPr lang="en-IE" smtClean="0"/>
              <a:t>55</a:t>
            </a:fld>
            <a:endParaRPr lang="en-IE"/>
          </a:p>
        </p:txBody>
      </p:sp>
    </p:spTree>
    <p:extLst>
      <p:ext uri="{BB962C8B-B14F-4D97-AF65-F5344CB8AC3E}">
        <p14:creationId xmlns:p14="http://schemas.microsoft.com/office/powerpoint/2010/main" val="2866243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Then they compared the sensitivity with which the monkey’s performance improved as a function of</a:t>
            </a:r>
            <a:r>
              <a:rPr lang="en-IE" baseline="0" dirty="0"/>
              <a:t> stimulus amplitude – the psychometric function – to an equivalent measure of performance obtained from distinguishing stimulus presence based on the neural response – this is called the</a:t>
            </a:r>
            <a:r>
              <a:rPr lang="en-IE" dirty="0"/>
              <a:t> </a:t>
            </a:r>
            <a:r>
              <a:rPr lang="en-IE" dirty="0" err="1"/>
              <a:t>neurometric</a:t>
            </a:r>
            <a:r>
              <a:rPr lang="en-IE" dirty="0"/>
              <a:t> curve – and it’s found</a:t>
            </a:r>
            <a:r>
              <a:rPr lang="en-IE" baseline="0" dirty="0"/>
              <a:t> </a:t>
            </a:r>
            <a:r>
              <a:rPr lang="en-IE" dirty="0"/>
              <a:t>for each neuron by finding a criterion that gave best overall %correct</a:t>
            </a:r>
            <a:r>
              <a:rPr lang="en-IE" baseline="0" dirty="0"/>
              <a:t> when distinguishing firing rates for stimulus present trials from firing rates for stimulus absent trials – we’ll talk more about </a:t>
            </a:r>
            <a:r>
              <a:rPr lang="en-IE" baseline="0" dirty="0" err="1"/>
              <a:t>neurometric</a:t>
            </a:r>
            <a:r>
              <a:rPr lang="en-IE" baseline="0" dirty="0"/>
              <a:t> functions a little later.</a:t>
            </a:r>
            <a:endParaRPr lang="en-IE" dirty="0"/>
          </a:p>
          <a:p>
            <a:endParaRPr lang="en-IE" dirty="0"/>
          </a:p>
          <a:p>
            <a:r>
              <a:rPr lang="en-IE" dirty="0"/>
              <a:t>Responses were no smaller for missed stimuli than they were for hits, which really</a:t>
            </a:r>
            <a:r>
              <a:rPr lang="en-IE" baseline="0" dirty="0"/>
              <a:t> lies at the far end of the spectrum from the results of </a:t>
            </a:r>
            <a:r>
              <a:rPr lang="en-IE" baseline="0" dirty="0" err="1"/>
              <a:t>Ress</a:t>
            </a:r>
            <a:r>
              <a:rPr lang="en-IE" baseline="0" dirty="0"/>
              <a:t> and </a:t>
            </a:r>
            <a:r>
              <a:rPr lang="en-IE" baseline="0" dirty="0" err="1"/>
              <a:t>Heeger</a:t>
            </a:r>
            <a:r>
              <a:rPr lang="en-IE" baseline="0" dirty="0"/>
              <a:t> we just looked at – here, the neural responses are tightly coupled to the physical stimulus itself and shows no further covariation at all with the perceptual outcome. In fact, the responses in this active detection task were basically the same as when the same stimuli were presented under a passive condition where the subjects didn’t have to do anything based on the stimulus, as shown on the right</a:t>
            </a:r>
          </a:p>
          <a:p>
            <a:endParaRPr lang="en-IE" baseline="0" dirty="0"/>
          </a:p>
          <a:p>
            <a:r>
              <a:rPr lang="en-IE" sz="1200" b="0" i="0" u="none" strike="noStrike" kern="1200" baseline="0" dirty="0">
                <a:solidFill>
                  <a:schemeClr val="tx1"/>
                </a:solidFill>
                <a:latin typeface="+mn-lt"/>
                <a:ea typeface="+mn-ea"/>
                <a:cs typeface="+mn-cs"/>
              </a:rPr>
              <a:t>These results suggest that the somatosensory thalamus behaves as a relay station of sensory information to cortex that is insensitive to additional cognitive components. Such cognitive processes are likely to develop and to be integrated with sensory information in circuits downstream from the somatosensory thalamus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56</a:t>
            </a:fld>
            <a:endParaRPr lang="en-IE"/>
          </a:p>
        </p:txBody>
      </p:sp>
    </p:spTree>
    <p:extLst>
      <p:ext uri="{BB962C8B-B14F-4D97-AF65-F5344CB8AC3E}">
        <p14:creationId xmlns:p14="http://schemas.microsoft.com/office/powerpoint/2010/main" val="175691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fact, that</a:t>
            </a:r>
            <a:r>
              <a:rPr lang="en-IE" baseline="0" dirty="0"/>
              <a:t> finding extended earlier findings of the same group using the same task, where they examined how single-neuron spiking responses varied with stimulus strength versus with perceptual outcomes across a whole range of cortical brain areas involved in these tasks from the primary </a:t>
            </a:r>
            <a:r>
              <a:rPr lang="en-IE" baseline="0" dirty="0" err="1"/>
              <a:t>somato</a:t>
            </a:r>
            <a:r>
              <a:rPr lang="en-IE" baseline="0" dirty="0"/>
              <a:t> area that first processes tactile information all the way to the primary motor area that generates the behavioural response, and the parietal and frontal sensorimotor areas that lie at intermediate stages between the two, and tend to encode some blend of sensory and motor information. </a:t>
            </a:r>
          </a:p>
          <a:p>
            <a:r>
              <a:rPr lang="en-IE" baseline="0" dirty="0"/>
              <a:t>They found that the degree to which neural activity was modulated as a function of the physical stimulus amplitude, represented in the slopes of these lines relating the two, was steepest in early somatosensory cx and gradually became less sensitive in downstream areas </a:t>
            </a:r>
          </a:p>
          <a:p>
            <a:endParaRPr lang="en-IE" baseline="0" dirty="0"/>
          </a:p>
          <a:p>
            <a:r>
              <a:rPr lang="en-IE" baseline="0" dirty="0"/>
              <a:t>The also measured the </a:t>
            </a:r>
            <a:r>
              <a:rPr lang="en-IE" baseline="0" dirty="0" err="1"/>
              <a:t>covaration</a:t>
            </a:r>
            <a:r>
              <a:rPr lang="en-IE" baseline="0" dirty="0"/>
              <a:t> with perceptual outcome, by quantifying the accuracy with which you can predict whether the monkey will report that they do or don’t detect the stimulus.</a:t>
            </a:r>
          </a:p>
          <a:p>
            <a:r>
              <a:rPr lang="en-IE" sz="1200" b="1" i="0" u="none" strike="noStrike" kern="1200" baseline="0" dirty="0">
                <a:solidFill>
                  <a:schemeClr val="tx1"/>
                </a:solidFill>
                <a:latin typeface="+mn-lt"/>
                <a:ea typeface="+mn-ea"/>
                <a:cs typeface="+mn-cs"/>
              </a:rPr>
              <a:t>the strength of these covariations between neuronal activity and perceptual judgments progressively increased across cortical areas as the activity is transmitted from the primary somatosensory cortex to the premotor</a:t>
            </a:r>
          </a:p>
          <a:p>
            <a:r>
              <a:rPr lang="en-IE" sz="1200" b="1" i="0" u="none" strike="noStrike" kern="1200" baseline="0" dirty="0">
                <a:solidFill>
                  <a:schemeClr val="tx1"/>
                </a:solidFill>
                <a:latin typeface="+mn-lt"/>
                <a:ea typeface="+mn-ea"/>
                <a:cs typeface="+mn-cs"/>
              </a:rPr>
              <a:t>areas of the frontal lobe. This finding suggests that the</a:t>
            </a:r>
          </a:p>
          <a:p>
            <a:r>
              <a:rPr lang="en-IE" sz="1200" b="1" i="0" u="none" strike="noStrike" kern="1200" baseline="0" dirty="0">
                <a:solidFill>
                  <a:schemeClr val="tx1"/>
                </a:solidFill>
                <a:latin typeface="+mn-lt"/>
                <a:ea typeface="+mn-ea"/>
                <a:cs typeface="+mn-cs"/>
              </a:rPr>
              <a:t>neuronal correlates of subjective sensory experience gradually</a:t>
            </a:r>
          </a:p>
          <a:p>
            <a:r>
              <a:rPr lang="en-IE" sz="1200" b="1" i="0" u="none" strike="noStrike" kern="1200" baseline="0" dirty="0">
                <a:solidFill>
                  <a:schemeClr val="tx1"/>
                </a:solidFill>
                <a:latin typeface="+mn-lt"/>
                <a:ea typeface="+mn-ea"/>
                <a:cs typeface="+mn-cs"/>
              </a:rPr>
              <a:t>build up across somatosensory areas of the parietal lobe and</a:t>
            </a:r>
          </a:p>
          <a:p>
            <a:r>
              <a:rPr lang="en-IE" sz="1200" b="1" i="0" u="none" strike="noStrike" kern="1200" baseline="0" dirty="0">
                <a:solidFill>
                  <a:schemeClr val="tx1"/>
                </a:solidFill>
                <a:latin typeface="+mn-lt"/>
                <a:ea typeface="+mn-ea"/>
                <a:cs typeface="+mn-cs"/>
              </a:rPr>
              <a:t>premotor cortices of the frontal lobe.</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57</a:t>
            </a:fld>
            <a:endParaRPr lang="en-IE"/>
          </a:p>
        </p:txBody>
      </p:sp>
    </p:spTree>
    <p:extLst>
      <p:ext uri="{BB962C8B-B14F-4D97-AF65-F5344CB8AC3E}">
        <p14:creationId xmlns:p14="http://schemas.microsoft.com/office/powerpoint/2010/main" val="4796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Times New Roman" panose="02020603050405020304" pitchFamily="18" charset="0"/>
              </a:rPr>
              <a:t>One way is to view the output as the brain activity measurements you can make using various techniques, whether it’s membrane</a:t>
            </a:r>
            <a:r>
              <a:rPr lang="en-US" altLang="en-US" baseline="0" dirty="0">
                <a:latin typeface="Times New Roman" panose="02020603050405020304" pitchFamily="18" charset="0"/>
              </a:rPr>
              <a:t> potential fluctuations and </a:t>
            </a:r>
            <a:r>
              <a:rPr lang="en-US" altLang="en-US" dirty="0">
                <a:latin typeface="Times New Roman" panose="02020603050405020304" pitchFamily="18" charset="0"/>
              </a:rPr>
              <a:t>spiking activity of neurons in animals, or noninvasive measures of neurophysiological potentials</a:t>
            </a:r>
            <a:r>
              <a:rPr lang="en-US" altLang="en-US" baseline="0" dirty="0">
                <a:latin typeface="Times New Roman" panose="02020603050405020304" pitchFamily="18" charset="0"/>
              </a:rPr>
              <a:t> or functional activation measured from blood flow dynamics</a:t>
            </a:r>
          </a:p>
          <a:p>
            <a:pPr eaLnBrk="1" hangingPunct="1">
              <a:spcBef>
                <a:spcPct val="0"/>
              </a:spcBef>
            </a:pPr>
            <a:endParaRPr lang="en-US" altLang="en-US" baseline="0" dirty="0">
              <a:latin typeface="Times New Roman" panose="02020603050405020304" pitchFamily="18" charset="0"/>
            </a:endParaRPr>
          </a:p>
          <a:p>
            <a:pPr eaLnBrk="1" hangingPunct="1">
              <a:spcBef>
                <a:spcPct val="0"/>
              </a:spcBef>
            </a:pPr>
            <a:r>
              <a:rPr lang="en-US" altLang="en-US" baseline="0" dirty="0">
                <a:latin typeface="Times New Roman" panose="02020603050405020304" pitchFamily="18" charset="0"/>
              </a:rPr>
              <a:t>This view provides a powerful way of studying the encoding of sensory information by neural circuits [ and how those representations might be decoded to recover what was presented.]</a:t>
            </a:r>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9EBB1AF-0FE1-4D2D-A1C4-52A90AA88467}" type="slidenum">
              <a:rPr lang="en-US" altLang="en-US" sz="1300" smtClean="0">
                <a:latin typeface="Calibri" panose="020F0502020204030204" pitchFamily="34" charset="0"/>
              </a:rPr>
              <a:pPr>
                <a:spcBef>
                  <a:spcPct val="0"/>
                </a:spcBef>
              </a:pPr>
              <a:t>5</a:t>
            </a:fld>
            <a:endParaRPr lang="en-US" altLang="en-US" sz="1300">
              <a:latin typeface="Calibri" panose="020F0502020204030204" pitchFamily="34" charset="0"/>
            </a:endParaRPr>
          </a:p>
        </p:txBody>
      </p:sp>
    </p:spTree>
    <p:extLst>
      <p:ext uri="{BB962C8B-B14F-4D97-AF65-F5344CB8AC3E}">
        <p14:creationId xmlns:p14="http://schemas.microsoft.com/office/powerpoint/2010/main" val="1119228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And to take a final example, of a study using some</a:t>
            </a:r>
            <a:r>
              <a:rPr lang="en-IE" sz="1200" b="0" i="0" kern="1200" baseline="0" dirty="0">
                <a:solidFill>
                  <a:schemeClr val="tx1"/>
                </a:solidFill>
                <a:effectLst/>
                <a:latin typeface="+mn-lt"/>
                <a:ea typeface="+mn-ea"/>
                <a:cs typeface="+mn-cs"/>
              </a:rPr>
              <a:t> of the very most modern techniques allowing very fine-grained neural signal analysis</a:t>
            </a:r>
          </a:p>
          <a:p>
            <a:endParaRPr lang="en-IE" sz="1200" b="0" i="0" kern="1200" baseline="0" dirty="0">
              <a:solidFill>
                <a:schemeClr val="tx1"/>
              </a:solidFill>
              <a:effectLst/>
              <a:latin typeface="+mn-lt"/>
              <a:ea typeface="+mn-ea"/>
              <a:cs typeface="+mn-cs"/>
            </a:endParaRPr>
          </a:p>
          <a:p>
            <a:r>
              <a:rPr lang="en-IE" sz="1200" b="0" i="0" kern="1200" baseline="0" dirty="0">
                <a:solidFill>
                  <a:schemeClr val="tx1"/>
                </a:solidFill>
                <a:effectLst/>
                <a:latin typeface="+mn-lt"/>
                <a:ea typeface="+mn-ea"/>
                <a:cs typeface="+mn-cs"/>
              </a:rPr>
              <a:t>To look at this they measured Ca activity while mice did a whisker movement detection task and examined how that activity varied around the threshold of perception, or around the stimulus intensities where there was the steepest transition from not detecting to detecting the stimulus.</a:t>
            </a:r>
          </a:p>
          <a:p>
            <a:endParaRPr lang="en-IE" sz="1200" b="0" i="0" kern="1200" baseline="0" dirty="0">
              <a:solidFill>
                <a:schemeClr val="tx1"/>
              </a:solidFill>
              <a:effectLst/>
              <a:latin typeface="+mn-lt"/>
              <a:ea typeface="+mn-ea"/>
              <a:cs typeface="+mn-cs"/>
            </a:endParaRPr>
          </a:p>
          <a:p>
            <a:r>
              <a:rPr lang="en-IE" sz="1200" b="0" i="0" u="none" strike="noStrike" kern="1200" baseline="0" dirty="0">
                <a:solidFill>
                  <a:schemeClr val="tx1"/>
                </a:solidFill>
                <a:latin typeface="+mn-lt"/>
                <a:ea typeface="+mn-ea"/>
                <a:cs typeface="+mn-cs"/>
              </a:rPr>
              <a:t>Deflection angle of whisker is proportional to stimulus intensity (stimulated by magnetic coil). The behavioural response that indicated whether the mouse detected the deflection</a:t>
            </a:r>
          </a:p>
          <a:p>
            <a:endParaRPr lang="en-IE" sz="1200" b="0" i="0" u="none" strike="noStrike" kern="1200" baseline="0" dirty="0">
              <a:solidFill>
                <a:schemeClr val="tx1"/>
              </a:solidFill>
              <a:effectLst/>
              <a:latin typeface="+mn-lt"/>
              <a:ea typeface="+mn-ea"/>
              <a:cs typeface="+mn-cs"/>
            </a:endParaRPr>
          </a:p>
          <a:p>
            <a:r>
              <a:rPr lang="en-IE" sz="1200" b="0" i="0" u="none" strike="noStrike" kern="1200" baseline="0" dirty="0">
                <a:solidFill>
                  <a:schemeClr val="tx1"/>
                </a:solidFill>
                <a:latin typeface="+mn-lt"/>
                <a:ea typeface="+mn-ea"/>
                <a:cs typeface="+mn-cs"/>
              </a:rPr>
              <a:t>fast-scanning two-photon Ca2+ imaging from apical dendrites of L5 neurons in the C2 barrel column in primary somatosensory cortex (S1)</a:t>
            </a:r>
          </a:p>
          <a:p>
            <a:r>
              <a:rPr lang="en-IE" sz="1200" b="1" i="0" kern="1200" dirty="0">
                <a:solidFill>
                  <a:schemeClr val="tx1"/>
                </a:solidFill>
                <a:effectLst/>
                <a:latin typeface="+mn-lt"/>
                <a:ea typeface="+mn-ea"/>
                <a:cs typeface="+mn-cs"/>
              </a:rPr>
              <a:t>genetically encoded fluorescent Ca</a:t>
            </a:r>
            <a:r>
              <a:rPr lang="en-IE" sz="1200" b="0" i="0" kern="1200" dirty="0">
                <a:solidFill>
                  <a:schemeClr val="tx1"/>
                </a:solidFill>
                <a:effectLst/>
                <a:latin typeface="+mn-lt"/>
                <a:ea typeface="+mn-ea"/>
                <a:cs typeface="+mn-cs"/>
              </a:rPr>
              <a:t>[2+] indicator</a:t>
            </a:r>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58</a:t>
            </a:fld>
            <a:endParaRPr lang="en-IE"/>
          </a:p>
        </p:txBody>
      </p:sp>
    </p:spTree>
    <p:extLst>
      <p:ext uri="{BB962C8B-B14F-4D97-AF65-F5344CB8AC3E}">
        <p14:creationId xmlns:p14="http://schemas.microsoft.com/office/powerpoint/2010/main" val="3788352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59</a:t>
            </a:fld>
            <a:endParaRPr lang="en-IE"/>
          </a:p>
        </p:txBody>
      </p:sp>
    </p:spTree>
    <p:extLst>
      <p:ext uri="{BB962C8B-B14F-4D97-AF65-F5344CB8AC3E}">
        <p14:creationId xmlns:p14="http://schemas.microsoft.com/office/powerpoint/2010/main" val="3068188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To investigate causality, they manipulated</a:t>
            </a:r>
          </a:p>
          <a:p>
            <a:r>
              <a:rPr lang="en-IE" sz="1200" b="0" i="0" u="none" strike="noStrike" kern="1200" baseline="0" dirty="0">
                <a:solidFill>
                  <a:schemeClr val="tx1"/>
                </a:solidFill>
                <a:latin typeface="+mn-lt"/>
                <a:ea typeface="+mn-ea"/>
                <a:cs typeface="+mn-cs"/>
              </a:rPr>
              <a:t>dendritic activity pharmacologically and </a:t>
            </a:r>
            <a:r>
              <a:rPr lang="en-IE" sz="1200" b="0" i="0" u="none" strike="noStrike" kern="1200" baseline="0" dirty="0" err="1">
                <a:solidFill>
                  <a:schemeClr val="tx1"/>
                </a:solidFill>
                <a:latin typeface="+mn-lt"/>
                <a:ea typeface="+mn-ea"/>
                <a:cs typeface="+mn-cs"/>
              </a:rPr>
              <a:t>optogenetically</a:t>
            </a:r>
            <a:endParaRPr lang="en-IE" sz="1200" b="0" i="0" u="none" strike="noStrike" kern="1200" baseline="0" dirty="0">
              <a:solidFill>
                <a:schemeClr val="tx1"/>
              </a:solidFill>
              <a:latin typeface="+mn-lt"/>
              <a:ea typeface="+mn-ea"/>
              <a:cs typeface="+mn-cs"/>
            </a:endParaRPr>
          </a:p>
          <a:p>
            <a:r>
              <a:rPr lang="en-IE" sz="1200" b="0" i="0" u="none" strike="noStrike" kern="1200" baseline="0" dirty="0">
                <a:solidFill>
                  <a:schemeClr val="tx1"/>
                </a:solidFill>
                <a:latin typeface="+mn-lt"/>
                <a:ea typeface="+mn-ea"/>
                <a:cs typeface="+mn-cs"/>
              </a:rPr>
              <a:t>during the task</a:t>
            </a:r>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60</a:t>
            </a:fld>
            <a:endParaRPr lang="en-IE"/>
          </a:p>
        </p:txBody>
      </p:sp>
    </p:spTree>
    <p:extLst>
      <p:ext uri="{BB962C8B-B14F-4D97-AF65-F5344CB8AC3E}">
        <p14:creationId xmlns:p14="http://schemas.microsoft.com/office/powerpoint/2010/main" val="2351863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reason </a:t>
            </a:r>
            <a:r>
              <a:rPr lang="en-IE" dirty="0" err="1"/>
              <a:t>Ress</a:t>
            </a:r>
            <a:r>
              <a:rPr lang="en-IE" dirty="0"/>
              <a:t> </a:t>
            </a:r>
            <a:r>
              <a:rPr lang="en-IE" dirty="0" err="1"/>
              <a:t>findigs</a:t>
            </a:r>
            <a:r>
              <a:rPr lang="en-IE" dirty="0"/>
              <a:t> were so overwhelmingly in favour of V1 encoding perception rather than sensory reality could be that fMRI would pick up slower anticipatory signals and feedback from higher areas that might not all necessarily translate into spikes</a:t>
            </a:r>
          </a:p>
        </p:txBody>
      </p:sp>
      <p:sp>
        <p:nvSpPr>
          <p:cNvPr id="4" name="Slide Number Placeholder 3"/>
          <p:cNvSpPr>
            <a:spLocks noGrp="1"/>
          </p:cNvSpPr>
          <p:nvPr>
            <p:ph type="sldNum" sz="quarter" idx="10"/>
          </p:nvPr>
        </p:nvSpPr>
        <p:spPr/>
        <p:txBody>
          <a:bodyPr/>
          <a:lstStyle/>
          <a:p>
            <a:fld id="{C8BCC91C-3F07-41D0-9107-2AD65B6D6239}" type="slidenum">
              <a:rPr lang="en-IE" smtClean="0"/>
              <a:t>61</a:t>
            </a:fld>
            <a:endParaRPr lang="en-IE"/>
          </a:p>
        </p:txBody>
      </p:sp>
    </p:spTree>
    <p:extLst>
      <p:ext uri="{BB962C8B-B14F-4D97-AF65-F5344CB8AC3E}">
        <p14:creationId xmlns:p14="http://schemas.microsoft.com/office/powerpoint/2010/main" val="2913935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62</a:t>
            </a:fld>
            <a:endParaRPr lang="en-IE"/>
          </a:p>
        </p:txBody>
      </p:sp>
    </p:spTree>
    <p:extLst>
      <p:ext uri="{BB962C8B-B14F-4D97-AF65-F5344CB8AC3E}">
        <p14:creationId xmlns:p14="http://schemas.microsoft.com/office/powerpoint/2010/main" val="3710424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Point here is that the same concepts of SDT can be applied to discrimination as well as detection</a:t>
            </a:r>
          </a:p>
        </p:txBody>
      </p:sp>
      <p:sp>
        <p:nvSpPr>
          <p:cNvPr id="4" name="Slide Number Placeholder 3"/>
          <p:cNvSpPr>
            <a:spLocks noGrp="1"/>
          </p:cNvSpPr>
          <p:nvPr>
            <p:ph type="sldNum" sz="quarter" idx="10"/>
          </p:nvPr>
        </p:nvSpPr>
        <p:spPr/>
        <p:txBody>
          <a:bodyPr/>
          <a:lstStyle/>
          <a:p>
            <a:fld id="{C8BCC91C-3F07-41D0-9107-2AD65B6D6239}" type="slidenum">
              <a:rPr lang="en-IE" smtClean="0"/>
              <a:t>63</a:t>
            </a:fld>
            <a:endParaRPr lang="en-IE"/>
          </a:p>
        </p:txBody>
      </p:sp>
    </p:spTree>
    <p:extLst>
      <p:ext uri="{BB962C8B-B14F-4D97-AF65-F5344CB8AC3E}">
        <p14:creationId xmlns:p14="http://schemas.microsoft.com/office/powerpoint/2010/main" val="4720619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coarse disparity-discrimination</a:t>
            </a:r>
          </a:p>
          <a:p>
            <a:r>
              <a:rPr lang="en-IE" sz="1200" b="0" i="0" u="none" strike="noStrike" kern="1200" baseline="0" dirty="0">
                <a:solidFill>
                  <a:schemeClr val="tx1"/>
                </a:solidFill>
                <a:latin typeface="+mn-lt"/>
                <a:ea typeface="+mn-ea"/>
                <a:cs typeface="+mn-cs"/>
              </a:rPr>
              <a:t>task (Fig. 1) while we recorded extracellularly from disparity-selective</a:t>
            </a:r>
          </a:p>
          <a:p>
            <a:r>
              <a:rPr lang="en-IE" sz="1200" b="0" i="0" u="none" strike="noStrike" kern="1200" baseline="0" dirty="0">
                <a:solidFill>
                  <a:schemeClr val="tx1"/>
                </a:solidFill>
                <a:latin typeface="+mn-lt"/>
                <a:ea typeface="+mn-ea"/>
                <a:cs typeface="+mn-cs"/>
              </a:rPr>
              <a:t>neurons in their visual areas V2.</a:t>
            </a:r>
          </a:p>
          <a:p>
            <a:r>
              <a:rPr lang="en-IE" sz="1200" b="0" i="0" u="none" strike="noStrike" kern="1200" baseline="0" dirty="0">
                <a:solidFill>
                  <a:schemeClr val="tx1"/>
                </a:solidFill>
                <a:latin typeface="+mn-lt"/>
                <a:ea typeface="+mn-ea"/>
                <a:cs typeface="+mn-cs"/>
              </a:rPr>
              <a:t>Psychophysical reverse correlation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66</a:t>
            </a:fld>
            <a:endParaRPr lang="en-IE"/>
          </a:p>
        </p:txBody>
      </p:sp>
    </p:spTree>
    <p:extLst>
      <p:ext uri="{BB962C8B-B14F-4D97-AF65-F5344CB8AC3E}">
        <p14:creationId xmlns:p14="http://schemas.microsoft.com/office/powerpoint/2010/main" val="820489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coarse disparity-discrimination</a:t>
            </a:r>
          </a:p>
          <a:p>
            <a:r>
              <a:rPr lang="en-IE" sz="1200" b="0" i="0" u="none" strike="noStrike" kern="1200" baseline="0" dirty="0">
                <a:solidFill>
                  <a:schemeClr val="tx1"/>
                </a:solidFill>
                <a:latin typeface="+mn-lt"/>
                <a:ea typeface="+mn-ea"/>
                <a:cs typeface="+mn-cs"/>
              </a:rPr>
              <a:t>task (Fig. 1) while we recorded extracellularly from disparity-selective</a:t>
            </a:r>
          </a:p>
          <a:p>
            <a:r>
              <a:rPr lang="en-IE" sz="1200" b="0" i="0" u="none" strike="noStrike" kern="1200" baseline="0" dirty="0">
                <a:solidFill>
                  <a:schemeClr val="tx1"/>
                </a:solidFill>
                <a:latin typeface="+mn-lt"/>
                <a:ea typeface="+mn-ea"/>
                <a:cs typeface="+mn-cs"/>
              </a:rPr>
              <a:t>neurons in their visual areas V2.</a:t>
            </a:r>
          </a:p>
          <a:p>
            <a:r>
              <a:rPr lang="en-IE" sz="1200" b="0" i="0" u="none" strike="noStrike" kern="1200" baseline="0" dirty="0">
                <a:solidFill>
                  <a:schemeClr val="tx1"/>
                </a:solidFill>
                <a:latin typeface="+mn-lt"/>
                <a:ea typeface="+mn-ea"/>
                <a:cs typeface="+mn-cs"/>
              </a:rPr>
              <a:t>Psychophysical reverse correlation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67</a:t>
            </a:fld>
            <a:endParaRPr lang="en-IE"/>
          </a:p>
        </p:txBody>
      </p:sp>
    </p:spTree>
    <p:extLst>
      <p:ext uri="{BB962C8B-B14F-4D97-AF65-F5344CB8AC3E}">
        <p14:creationId xmlns:p14="http://schemas.microsoft.com/office/powerpoint/2010/main" val="1002575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 </a:t>
            </a:r>
            <a:r>
              <a:rPr lang="en-IE" dirty="0" err="1"/>
              <a:t>kiani</a:t>
            </a:r>
            <a:r>
              <a:rPr lang="en-IE" dirty="0"/>
              <a:t> paper with motion maybe</a:t>
            </a:r>
          </a:p>
          <a:p>
            <a:r>
              <a:rPr lang="en-IE" dirty="0"/>
              <a:t>?</a:t>
            </a:r>
          </a:p>
        </p:txBody>
      </p:sp>
      <p:sp>
        <p:nvSpPr>
          <p:cNvPr id="4" name="Slide Number Placeholder 3"/>
          <p:cNvSpPr>
            <a:spLocks noGrp="1"/>
          </p:cNvSpPr>
          <p:nvPr>
            <p:ph type="sldNum" sz="quarter" idx="10"/>
          </p:nvPr>
        </p:nvSpPr>
        <p:spPr/>
        <p:txBody>
          <a:bodyPr/>
          <a:lstStyle/>
          <a:p>
            <a:fld id="{C8BCC91C-3F07-41D0-9107-2AD65B6D6239}" type="slidenum">
              <a:rPr lang="en-IE" smtClean="0"/>
              <a:t>68</a:t>
            </a:fld>
            <a:endParaRPr lang="en-IE"/>
          </a:p>
        </p:txBody>
      </p:sp>
    </p:spTree>
    <p:extLst>
      <p:ext uri="{BB962C8B-B14F-4D97-AF65-F5344CB8AC3E}">
        <p14:creationId xmlns:p14="http://schemas.microsoft.com/office/powerpoint/2010/main" val="1212239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69</a:t>
            </a:fld>
            <a:endParaRPr lang="en-IE"/>
          </a:p>
        </p:txBody>
      </p:sp>
    </p:spTree>
    <p:extLst>
      <p:ext uri="{BB962C8B-B14F-4D97-AF65-F5344CB8AC3E}">
        <p14:creationId xmlns:p14="http://schemas.microsoft.com/office/powerpoint/2010/main" val="3197452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a:t>
            </a:r>
            <a:r>
              <a:rPr lang="en-IE" baseline="0" dirty="0"/>
              <a:t> classic</a:t>
            </a:r>
            <a:r>
              <a:rPr lang="en-IE" dirty="0"/>
              <a:t> example of the power of this approach is the work of Hubel and Wiesel in and around the 1960s, where they measured spiking activity from cats under anaesthesia, while they presented different visual stimuli</a:t>
            </a:r>
            <a:r>
              <a:rPr lang="en-IE" baseline="0" dirty="0"/>
              <a:t> to their eyes, and they famously discovered that neurons in low-level visual cortex – the first cortical areas that receive input coming from the retina through the thalamus, have receptive fields, meaning that each one responds to just a restricted area of visual space, and also that they exhibit </a:t>
            </a:r>
            <a:r>
              <a:rPr lang="en-IE" b="1" baseline="0" dirty="0"/>
              <a:t>tuning</a:t>
            </a:r>
            <a:r>
              <a:rPr lang="en-IE" baseline="0" dirty="0"/>
              <a:t> for different visual features. For example, they varied the orientation of a moving bar within the receptive field of primary visual cortical neurons and saw that the neurons fire a lot for some </a:t>
            </a:r>
            <a:r>
              <a:rPr lang="en-IE" baseline="0" dirty="0" err="1"/>
              <a:t>oris</a:t>
            </a:r>
            <a:r>
              <a:rPr lang="en-IE" baseline="0" dirty="0"/>
              <a:t> but not for others. They described this in a TUNING CURVE, which,…</a:t>
            </a:r>
          </a:p>
          <a:p>
            <a:r>
              <a:rPr lang="en-IE" baseline="0" dirty="0"/>
              <a:t>This can be captured in a mathematical formula that assumes the curve has a certain shape and specifies the function in terms of a small </a:t>
            </a:r>
            <a:r>
              <a:rPr lang="en-IE" baseline="0" dirty="0" err="1"/>
              <a:t>ste</a:t>
            </a:r>
            <a:r>
              <a:rPr lang="en-IE" baseline="0" dirty="0"/>
              <a:t> of parameters – in this case a Gaussian captures the tuning well and can be specified by its height </a:t>
            </a:r>
            <a:r>
              <a:rPr lang="en-IE" baseline="0" dirty="0" err="1"/>
              <a:t>rmax</a:t>
            </a:r>
            <a:r>
              <a:rPr lang="en-IE" baseline="0" dirty="0"/>
              <a:t>, width </a:t>
            </a:r>
            <a:r>
              <a:rPr lang="en-IE" baseline="0" dirty="0" err="1"/>
              <a:t>givn</a:t>
            </a:r>
            <a:r>
              <a:rPr lang="en-IE" baseline="0" dirty="0"/>
              <a:t> by sigma, and the stimulus feature value where it gives this maximum response – in this case you would called that the PREFERRED ORIENTATION of the neuron.</a:t>
            </a:r>
            <a:endParaRPr lang="en-IE" dirty="0"/>
          </a:p>
          <a:p>
            <a:endParaRPr lang="en-IE"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a:t>
            </a:fld>
            <a:endParaRPr lang="en-IE"/>
          </a:p>
        </p:txBody>
      </p:sp>
    </p:spTree>
    <p:extLst>
      <p:ext uri="{BB962C8B-B14F-4D97-AF65-F5344CB8AC3E}">
        <p14:creationId xmlns:p14="http://schemas.microsoft.com/office/powerpoint/2010/main" val="627382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1506"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classic way to break down sensorimotor decisions is into sensory enc, dec, and action</a:t>
            </a:r>
          </a:p>
          <a:p>
            <a:pPr eaLnBrk="1" hangingPunct="1">
              <a:spcBef>
                <a:spcPct val="0"/>
              </a:spcBef>
            </a:pPr>
            <a:r>
              <a:rPr lang="en-US" altLang="en-US"/>
              <a:t>Now it’s not as simple as a 3-stage system in the brain, but this breakdown has always provided a useful framework for investigating sensorimotor behaviors, which can range from quite dynamic, real-life ones</a:t>
            </a:r>
          </a:p>
        </p:txBody>
      </p:sp>
      <p:sp>
        <p:nvSpPr>
          <p:cNvPr id="2150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A916082-441D-494B-A296-553F5D320280}" type="slidenum">
              <a:rPr altLang="en-US" sz="1800" smtClean="0">
                <a:latin typeface="Calibri" panose="020F0502020204030204" pitchFamily="34" charset="0"/>
                <a:ea typeface="MS PGothic" panose="020B0600070205080204" pitchFamily="34" charset="-128"/>
              </a:rPr>
              <a:pPr/>
              <a:t>71</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761843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3554"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B6848E3-AE16-4279-8246-9A31CF9ADDA4}" type="slidenum">
              <a:rPr altLang="en-US" sz="1800" smtClean="0">
                <a:latin typeface="Calibri" panose="020F0502020204030204" pitchFamily="34" charset="0"/>
                <a:ea typeface="MS PGothic" panose="020B0600070205080204" pitchFamily="34" charset="-128"/>
              </a:rPr>
              <a:pPr/>
              <a:t>72</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961103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5602"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to quite contrived ones that we use to assess brain function</a:t>
            </a:r>
          </a:p>
          <a:p>
            <a:pPr eaLnBrk="1" hangingPunct="1">
              <a:spcBef>
                <a:spcPct val="0"/>
              </a:spcBef>
            </a:pPr>
            <a:r>
              <a:rPr lang="en-US" altLang="en-US"/>
              <a:t>Even more elaborate cognitive functions require this basic sensorimotor element</a:t>
            </a:r>
          </a:p>
        </p:txBody>
      </p:sp>
      <p:sp>
        <p:nvSpPr>
          <p:cNvPr id="256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729BAAC-64CC-4C36-B880-664BB41092A7}" type="slidenum">
              <a:rPr altLang="en-US" sz="1800" smtClean="0">
                <a:latin typeface="Calibri" panose="020F0502020204030204" pitchFamily="34" charset="0"/>
                <a:ea typeface="MS PGothic" panose="020B0600070205080204" pitchFamily="34" charset="-128"/>
              </a:rPr>
              <a:pPr/>
              <a:t>73</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1099873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0"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8AAC5552-DEF5-4AB9-B5A2-7B58EEC22828}" type="slidenum">
              <a:rPr lang="en-US" altLang="en-US" sz="1300">
                <a:solidFill>
                  <a:srgbClr val="000000"/>
                </a:solidFill>
              </a:rPr>
              <a:pPr>
                <a:buFont typeface="Arial" panose="020B0604020202020204" pitchFamily="34" charset="0"/>
                <a:buChar char="•"/>
              </a:pPr>
              <a:t>74</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2635089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Bef>
                <a:spcPts val="0"/>
              </a:spcBef>
              <a:spcAft>
                <a:spcPts val="0"/>
              </a:spcAft>
              <a:buFont typeface="Arial"/>
              <a:buChar char="•"/>
              <a:defRPr/>
            </a:pPr>
            <a:r>
              <a:rPr lang="en-US" sz="1000" kern="1200" dirty="0">
                <a:solidFill>
                  <a:srgbClr val="000000"/>
                </a:solidFill>
                <a:latin typeface="+mn-lt"/>
                <a:ea typeface="+mn-ea"/>
                <a:cs typeface="+mn-cs"/>
              </a:rPr>
              <a:t>First consider a typical reaction time distribution in any perceptual task – almost always skewed positively. Why is this, given so many things in the brain can be so nicely approximated by Gaussians…?</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Anyway, why does it take us so long to react to the simplest things??</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 simple account is provided in a model where a decision variable rises up to a threshold, at a RATE that varies with normal distribution.</a:t>
            </a:r>
          </a:p>
          <a:p>
            <a:pPr fontAlgn="auto">
              <a:spcBef>
                <a:spcPts val="0"/>
              </a:spcBef>
              <a:spcAft>
                <a:spcPts val="0"/>
              </a:spcAft>
              <a:buFont typeface="Arial"/>
              <a:buChar char="•"/>
              <a:defRPr/>
            </a:pPr>
            <a:r>
              <a:rPr lang="en-US" sz="1000" kern="1200" dirty="0">
                <a:solidFill>
                  <a:srgbClr val="000000"/>
                </a:solidFill>
                <a:latin typeface="+mn-lt"/>
                <a:ea typeface="+mn-ea"/>
                <a:cs typeface="+mn-cs"/>
              </a:rPr>
              <a:t> The LATER model is one such model (R. Carpenter):</a:t>
            </a:r>
          </a:p>
          <a:p>
            <a:pPr fontAlgn="auto">
              <a:spcBef>
                <a:spcPts val="0"/>
              </a:spcBef>
              <a:spcAft>
                <a:spcPts val="0"/>
              </a:spcAft>
              <a:defRPr/>
            </a:pPr>
            <a:r>
              <a:rPr lang="en-US" sz="1000" kern="1200" dirty="0">
                <a:solidFill>
                  <a:schemeClr val="tx1"/>
                </a:solidFill>
                <a:latin typeface="+mn-lt"/>
                <a:ea typeface="+mn-ea"/>
                <a:cs typeface="+mn-cs"/>
              </a:rPr>
              <a:t>“a decision signal rises linearly in response to information about a target to a threshold at which a response is initiated, at a rate that varies from trial to trial with a Gaussian distribution.” - </a:t>
            </a:r>
            <a:r>
              <a:rPr lang="en-US" sz="1000" kern="1200" dirty="0" err="1">
                <a:solidFill>
                  <a:schemeClr val="tx1"/>
                </a:solidFill>
                <a:latin typeface="+mn-lt"/>
                <a:ea typeface="+mn-ea"/>
                <a:cs typeface="+mn-cs"/>
              </a:rPr>
              <a:t>Reddi</a:t>
            </a:r>
            <a:r>
              <a:rPr lang="en-US" sz="1000" kern="1200" dirty="0">
                <a:solidFill>
                  <a:schemeClr val="tx1"/>
                </a:solidFill>
                <a:latin typeface="+mn-lt"/>
                <a:ea typeface="+mn-ea"/>
                <a:cs typeface="+mn-cs"/>
              </a:rPr>
              <a:t> et al (2003)</a:t>
            </a:r>
          </a:p>
          <a:p>
            <a:pPr fontAlgn="auto">
              <a:spcBef>
                <a:spcPts val="0"/>
              </a:spcBef>
              <a:spcAft>
                <a:spcPts val="0"/>
              </a:spcAft>
              <a:buFont typeface="Arial"/>
              <a:buChar char="•"/>
              <a:defRPr/>
            </a:pPr>
            <a:r>
              <a:rPr lang="en-US" sz="1000" kern="1200" dirty="0">
                <a:solidFill>
                  <a:schemeClr val="tx1"/>
                </a:solidFill>
                <a:latin typeface="+mn-lt"/>
                <a:ea typeface="+mn-ea"/>
                <a:cs typeface="+mn-cs"/>
              </a:rPr>
              <a:t> Provides a quantitative account of reaction time distributions through ergodic rate of rise of a “ballistic” decision signal.</a:t>
            </a:r>
          </a:p>
          <a:p>
            <a:pPr eaLnBrk="1" hangingPunct="1">
              <a:spcBef>
                <a:spcPct val="0"/>
              </a:spcBef>
            </a:pPr>
            <a:endParaRPr lang="en-US" altLang="en-US" dirty="0"/>
          </a:p>
        </p:txBody>
      </p:sp>
      <p:sp>
        <p:nvSpPr>
          <p:cNvPr id="29698"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F2C4A3F4-711F-4CFE-8398-EAC93A54C3A6}" type="slidenum">
              <a:rPr lang="en-US" altLang="en-US" sz="1300">
                <a:solidFill>
                  <a:srgbClr val="000000"/>
                </a:solidFill>
              </a:rPr>
              <a:pPr>
                <a:buFont typeface="Arial" panose="020B0604020202020204" pitchFamily="34" charset="0"/>
                <a:buChar char="•"/>
              </a:pPr>
              <a:t>75</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023108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in the popular sequential sampling framework, first a sensory evidence signal is derived from sensory information which readily distinguishes between the major decision alternatives such as the presence or absence of something, or in this 2-alternative example, the difference between neural signals quantiying rightward motion and leftward motion. For example if you’re deciding between leftward and rightward motion of a random dot stimulus, then the sens ev could be the serived by subtracting the output of neurons that respond to leftward motion from those that respond to rightward motion. But the essential job of this theoretical decision stage is to accumulate that evidence over time until a threshold is reached, which triggers an action. In this 2-alternative decision space, there are two boundaries...</a:t>
            </a:r>
          </a:p>
          <a:p>
            <a:pPr eaLnBrk="1" hangingPunct="1">
              <a:spcBef>
                <a:spcPct val="0"/>
              </a:spcBef>
            </a:pPr>
            <a:endParaRPr lang="en-US" altLang="en-US"/>
          </a:p>
          <a:p>
            <a:pPr eaLnBrk="1" hangingPunct="1">
              <a:spcBef>
                <a:spcPct val="0"/>
              </a:spcBef>
            </a:pPr>
            <a:r>
              <a:rPr lang="en-US" altLang="en-US"/>
              <a:t>This framework is very powerful because it explains behavioral data on many tasks not only in terms of accuracies for different conditions but also the distribution of reaction times for correct and error trials.</a:t>
            </a:r>
          </a:p>
          <a:p>
            <a:pPr eaLnBrk="1" hangingPunct="1">
              <a:spcBef>
                <a:spcPct val="0"/>
              </a:spcBef>
            </a:pPr>
            <a:r>
              <a:rPr lang="en-US" altLang="en-US"/>
              <a:t>We operate within this framework because it provides a fully mechanistic explanation of what happens from stimulus onset to button click.</a:t>
            </a:r>
          </a:p>
        </p:txBody>
      </p:sp>
      <p:sp>
        <p:nvSpPr>
          <p:cNvPr id="31746"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BFF2B6AD-DD61-4DAA-9223-DFD83342D428}" type="slidenum">
              <a:rPr lang="en-US" altLang="en-US" sz="1300">
                <a:solidFill>
                  <a:srgbClr val="000000"/>
                </a:solidFill>
              </a:rPr>
              <a:pPr>
                <a:buFont typeface="Arial" panose="020B0604020202020204" pitchFamily="34" charset="0"/>
                <a:buChar char="•"/>
              </a:pPr>
              <a:t>76</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595680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Bef>
                <a:spcPts val="0"/>
              </a:spcBef>
              <a:spcAft>
                <a:spcPts val="0"/>
              </a:spcAft>
              <a:buFont typeface="Arial"/>
              <a:buChar char="•"/>
              <a:defRPr/>
            </a:pPr>
            <a:r>
              <a:rPr lang="en-US" sz="1000" kern="1200" dirty="0">
                <a:solidFill>
                  <a:srgbClr val="000000"/>
                </a:solidFill>
                <a:latin typeface="+mn-lt"/>
                <a:ea typeface="+mn-ea"/>
                <a:cs typeface="+mn-cs"/>
              </a:rPr>
              <a:t>Ballistic means the decision variable makes a straight shot to bound.</a:t>
            </a:r>
          </a:p>
          <a:p>
            <a:pPr fontAlgn="auto">
              <a:spcBef>
                <a:spcPts val="0"/>
              </a:spcBef>
              <a:spcAft>
                <a:spcPts val="0"/>
              </a:spcAft>
              <a:buFont typeface="Arial"/>
              <a:buChar char="•"/>
              <a:defRPr/>
            </a:pPr>
            <a:r>
              <a:rPr lang="en-US" sz="1000" kern="1200" dirty="0">
                <a:solidFill>
                  <a:srgbClr val="000000"/>
                </a:solidFill>
                <a:latin typeface="+mn-lt"/>
                <a:ea typeface="+mn-ea"/>
                <a:cs typeface="+mn-cs"/>
              </a:rPr>
              <a:t> In A. Heathcote’s LBA model (Brown &amp; Heathcote 2008), there are two ballistic, </a:t>
            </a:r>
            <a:r>
              <a:rPr lang="en-US" sz="1000" kern="1200" dirty="0" err="1">
                <a:solidFill>
                  <a:srgbClr val="000000"/>
                </a:solidFill>
                <a:latin typeface="+mn-lt"/>
                <a:ea typeface="+mn-ea"/>
                <a:cs typeface="+mn-cs"/>
              </a:rPr>
              <a:t>cometing</a:t>
            </a:r>
            <a:r>
              <a:rPr lang="en-US" sz="1000" kern="1200" dirty="0">
                <a:solidFill>
                  <a:srgbClr val="000000"/>
                </a:solidFill>
                <a:latin typeface="+mn-lt"/>
                <a:ea typeface="+mn-ea"/>
                <a:cs typeface="+mn-cs"/>
              </a:rPr>
              <a:t> DVs, one for each alternative and the one to first reach response threshold “wins,” i.e. determines the action that is made.</a:t>
            </a:r>
          </a:p>
          <a:p>
            <a:pPr fontAlgn="auto">
              <a:spcBef>
                <a:spcPts val="0"/>
              </a:spcBef>
              <a:spcAft>
                <a:spcPts val="0"/>
              </a:spcAft>
              <a:buFont typeface="Arial"/>
              <a:buChar char="•"/>
              <a:defRPr/>
            </a:pPr>
            <a:r>
              <a:rPr lang="en-US" sz="1000" kern="1200" dirty="0">
                <a:solidFill>
                  <a:srgbClr val="000000"/>
                </a:solidFill>
                <a:latin typeface="+mn-lt"/>
                <a:ea typeface="+mn-ea"/>
                <a:cs typeface="+mn-cs"/>
              </a:rPr>
              <a:t> This can account for many more interesting aspects of decision making other than simply the basic shape of an RT distribution:</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“cautious” responding works, where accuracy is improved at the expense of response speed.</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biases are implemented, due to prior information or reward expectancy.</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errors in some circumstances are faster than correct responses, and in others are slower.</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All of these things have been accounted for in a more famous, older model called the Drift Diffusion Model.</a:t>
            </a:r>
          </a:p>
          <a:p>
            <a:pPr>
              <a:spcBef>
                <a:spcPct val="0"/>
              </a:spcBef>
            </a:pPr>
            <a:endParaRPr lang="en-US" altLang="en-US" dirty="0"/>
          </a:p>
        </p:txBody>
      </p:sp>
      <p:sp>
        <p:nvSpPr>
          <p:cNvPr id="46082"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fld id="{275A36E5-0901-4269-95A5-9E0A8A999ED7}" type="slidenum">
              <a:rPr lang="en-US" altLang="en-US" sz="1300">
                <a:solidFill>
                  <a:srgbClr val="000000"/>
                </a:solidFill>
              </a:rPr>
              <a:pPr/>
              <a:t>89</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431472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a:t>Uses of these models</a:t>
            </a:r>
          </a:p>
          <a:p>
            <a:pPr eaLnBrk="1" hangingPunct="1">
              <a:spcBef>
                <a:spcPct val="0"/>
              </a:spcBef>
            </a:pPr>
            <a:r>
              <a:rPr lang="en-IE" altLang="en-US" dirty="0"/>
              <a:t>But there are many as we’ve seen</a:t>
            </a:r>
            <a:r>
              <a:rPr lang="en-IE" altLang="en-US" baseline="0" dirty="0"/>
              <a:t> and they don’t always agree so we need NEURAL</a:t>
            </a:r>
            <a:endParaRPr lang="en-IE"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DABE28C-5C0F-467D-B033-9797457EC361}" type="slidenum">
              <a:rPr lang="en-IE" altLang="en-US" smtClean="0"/>
              <a:pPr fontAlgn="base">
                <a:spcBef>
                  <a:spcPct val="0"/>
                </a:spcBef>
                <a:spcAft>
                  <a:spcPct val="0"/>
                </a:spcAft>
              </a:pPr>
              <a:t>90</a:t>
            </a:fld>
            <a:endParaRPr lang="en-IE" altLang="en-US"/>
          </a:p>
        </p:txBody>
      </p:sp>
    </p:spTree>
    <p:extLst>
      <p:ext uri="{BB962C8B-B14F-4D97-AF65-F5344CB8AC3E}">
        <p14:creationId xmlns:p14="http://schemas.microsoft.com/office/powerpoint/2010/main" val="278983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379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9C2D341C-41DE-4340-854B-B1EEF4E0176D}" type="slidenum">
              <a:rPr altLang="en-US" noProof="1" dirty="0" smtClean="0">
                <a:solidFill>
                  <a:srgbClr val="000000"/>
                </a:solidFill>
                <a:cs typeface="+mn-ea"/>
                <a:sym typeface="+mn-ea"/>
              </a:rPr>
              <a:pPr algn="r">
                <a:buFont typeface="Arial" panose="020B0604020202020204" pitchFamily="34" charset="0"/>
                <a:buChar char="•"/>
                <a:defRPr/>
              </a:pPr>
              <a:t>91</a:t>
            </a:fld>
            <a:endParaRPr lang="en-IE" altLang="en-US" noProof="1">
              <a:solidFill>
                <a:srgbClr val="000000"/>
              </a:solidFill>
              <a:cs typeface="+mn-ea"/>
              <a:sym typeface="+mn-ea"/>
            </a:endParaRPr>
          </a:p>
        </p:txBody>
      </p:sp>
      <p:sp>
        <p:nvSpPr>
          <p:cNvPr id="2765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27652"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How do we know the brain uses mechanisms that even remotely resemble this to make decisions?</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Well some compelling evidence …</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enables a quite different approach to combining neural data with modeling where models can provide foundational criteria to help identify neural signals in the brain but those signals can also in turn guide the re-consruction of those models so tht they more faithfully reflect the true computational architecture. This means that model validity need not be assumed – they can be tested</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Some monkey neurophys work has begun to exploit this approach. What we’d like to do in our lab is apply it to human data. This is a challenge of course because the data are noninvasive and poor resolution, so first question  is</a:t>
            </a:r>
          </a:p>
        </p:txBody>
      </p:sp>
      <p:sp>
        <p:nvSpPr>
          <p:cNvPr id="2765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6DA276E1-F117-4EFC-A06B-7FB22C8BE73B}" type="slidenum">
              <a:rPr lang="en-US" altLang="en-US">
                <a:solidFill>
                  <a:srgbClr val="000000"/>
                </a:solidFill>
              </a:rPr>
              <a:pPr algn="r" eaLnBrk="1" hangingPunct="1"/>
              <a:t>91</a:t>
            </a:fld>
            <a:endParaRPr lang="en-US" altLang="en-US">
              <a:solidFill>
                <a:srgbClr val="000000"/>
              </a:solidFill>
            </a:endParaRPr>
          </a:p>
        </p:txBody>
      </p:sp>
    </p:spTree>
    <p:extLst>
      <p:ext uri="{BB962C8B-B14F-4D97-AF65-F5344CB8AC3E}">
        <p14:creationId xmlns:p14="http://schemas.microsoft.com/office/powerpoint/2010/main" val="36417943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379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3CFC71D7-7A56-48CA-9BCD-59E21551D447}" type="slidenum">
              <a:rPr altLang="en-US" noProof="1" dirty="0" smtClean="0">
                <a:solidFill>
                  <a:srgbClr val="000000"/>
                </a:solidFill>
                <a:cs typeface="+mn-ea"/>
                <a:sym typeface="+mn-ea"/>
              </a:rPr>
              <a:pPr algn="r">
                <a:buFont typeface="Arial" panose="020B0604020202020204" pitchFamily="34" charset="0"/>
                <a:buChar char="•"/>
                <a:defRPr/>
              </a:pPr>
              <a:t>92</a:t>
            </a:fld>
            <a:endParaRPr lang="en-IE" altLang="en-US" noProof="1">
              <a:solidFill>
                <a:srgbClr val="000000"/>
              </a:solidFill>
              <a:cs typeface="+mn-ea"/>
              <a:sym typeface="+mn-ea"/>
            </a:endParaRPr>
          </a:p>
        </p:txBody>
      </p:sp>
      <p:sp>
        <p:nvSpPr>
          <p:cNvPr id="2969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29700"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How do we know the brain uses mechanisms that even remotely resemble this to make decisions?</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Well some compelling evidence …</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enables a quite different approach to combining neural data with modeling where models can provide foundational criteria to help identify neural signals in the brain but those signals can also in turn guide the re-consruction of those models so tht they more faithfully reflect the true computational architecture. This means that model validity need not be assumed – they can be tested</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Some monkey neurophys work has begun to exploit this approach. What we’d like to do in our lab is apply it to human data. This is a challenge of course because the data are noninvasive and poor resolution, so first question  is</a:t>
            </a:r>
          </a:p>
        </p:txBody>
      </p:sp>
      <p:sp>
        <p:nvSpPr>
          <p:cNvPr id="2970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6CFD2EF2-6758-41A3-8202-EE7CA4346BE5}" type="slidenum">
              <a:rPr lang="en-US" altLang="en-US">
                <a:solidFill>
                  <a:srgbClr val="000000"/>
                </a:solidFill>
              </a:rPr>
              <a:pPr algn="r" eaLnBrk="1" hangingPunct="1"/>
              <a:t>92</a:t>
            </a:fld>
            <a:endParaRPr lang="en-US" altLang="en-US">
              <a:solidFill>
                <a:srgbClr val="000000"/>
              </a:solidFill>
            </a:endParaRPr>
          </a:p>
        </p:txBody>
      </p:sp>
    </p:spTree>
    <p:extLst>
      <p:ext uri="{BB962C8B-B14F-4D97-AF65-F5344CB8AC3E}">
        <p14:creationId xmlns:p14="http://schemas.microsoft.com/office/powerpoint/2010/main" val="138549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E" dirty="0"/>
              <a:t>So</a:t>
            </a:r>
            <a:r>
              <a:rPr lang="en-IE" baseline="0" dirty="0"/>
              <a:t> t</a:t>
            </a:r>
            <a:r>
              <a:rPr lang="en-IE" dirty="0"/>
              <a:t>his approach is very powerful for understanding the nature of neural representations of things in the world around us.</a:t>
            </a:r>
          </a:p>
          <a:p>
            <a:r>
              <a:rPr lang="en-IE" dirty="0"/>
              <a:t>But in the study of cognition we want to find out how these representations are operated upon to process information</a:t>
            </a:r>
            <a:r>
              <a:rPr lang="en-IE" baseline="0" dirty="0"/>
              <a:t> in accordance with our goals</a:t>
            </a:r>
          </a:p>
          <a:p>
            <a:r>
              <a:rPr lang="en-IE" baseline="0" dirty="0"/>
              <a:t>And second, this approach is very tricky and quite limited when using </a:t>
            </a:r>
            <a:r>
              <a:rPr lang="en-IE" baseline="0" dirty="0" err="1"/>
              <a:t>noninvasive</a:t>
            </a:r>
            <a:r>
              <a:rPr lang="en-IE" baseline="0" dirty="0"/>
              <a:t> recordings, where you’re not able to characterise individual neurons</a:t>
            </a:r>
          </a:p>
          <a:p>
            <a:endParaRPr lang="en-IE" baseline="0" dirty="0"/>
          </a:p>
          <a:p>
            <a:r>
              <a:rPr lang="en-IE" baseline="0" dirty="0"/>
              <a:t>To give an example, I’ll tell a story from my own research</a:t>
            </a:r>
            <a:endParaRPr lang="en-IE" dirty="0"/>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9EBB1AF-0FE1-4D2D-A1C4-52A90AA88467}" type="slidenum">
              <a:rPr lang="en-US" altLang="en-US" sz="1300" smtClean="0">
                <a:latin typeface="Calibri" panose="020F0502020204030204" pitchFamily="34" charset="0"/>
              </a:rPr>
              <a:pPr>
                <a:spcBef>
                  <a:spcPct val="0"/>
                </a:spcBef>
              </a:pPr>
              <a:t>7</a:t>
            </a:fld>
            <a:endParaRPr lang="en-US" altLang="en-US" sz="1300">
              <a:latin typeface="Calibri" panose="020F0502020204030204" pitchFamily="34" charset="0"/>
            </a:endParaRPr>
          </a:p>
        </p:txBody>
      </p:sp>
    </p:spTree>
    <p:extLst>
      <p:ext uri="{BB962C8B-B14F-4D97-AF65-F5344CB8AC3E}">
        <p14:creationId xmlns:p14="http://schemas.microsoft.com/office/powerpoint/2010/main" val="871001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ChangeArrowheads="1"/>
          </p:cNvSpPr>
          <p:nvPr>
            <p:ph type="sldImg" idx="4294967295"/>
          </p:nvPr>
        </p:nvSpPr>
        <p:spPr bwMode="auto">
          <a:ln>
            <a:solidFill>
              <a:srgbClr val="000000"/>
            </a:solidFill>
            <a:miter lim="800000"/>
            <a:headEnd/>
            <a:tailEnd/>
          </a:ln>
        </p:spPr>
      </p:sp>
      <p:sp>
        <p:nvSpPr>
          <p:cNvPr id="44034" name="Text Placeholder 2"/>
          <p:cNvSpPr>
            <a:spLocks noGrp="1" noChangeArrowheads="1"/>
          </p:cNvSpPr>
          <p:nvPr>
            <p:ph type="body" idx="4294967295"/>
          </p:nvPr>
        </p:nvSpPr>
        <p:spPr bwMode="auto"/>
        <p:txBody>
          <a:bodyPr wrap="square" numCol="1" anchor="t" anchorCtr="0" compatLnSpc="1">
            <a:prstTxWarp prst="textNoShape">
              <a:avLst/>
            </a:prstTxWarp>
          </a:bodyPr>
          <a:lstStyle/>
          <a:p>
            <a:r>
              <a:rPr lang="en-US" altLang="en-US"/>
              <a:t>We’re not the only ones to use EEG successfully to examine decision making dynamics,</a:t>
            </a:r>
            <a:endParaRPr lang="en-US" altLang="zh-CN"/>
          </a:p>
        </p:txBody>
      </p:sp>
    </p:spTree>
    <p:extLst>
      <p:ext uri="{BB962C8B-B14F-4D97-AF65-F5344CB8AC3E}">
        <p14:creationId xmlns:p14="http://schemas.microsoft.com/office/powerpoint/2010/main" val="1857438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46082"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but we had a specific goal in our paradigm design: to isolate signals at each processing level</a:t>
            </a:r>
          </a:p>
        </p:txBody>
      </p:sp>
      <p:sp>
        <p:nvSpPr>
          <p:cNvPr id="24579"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E9033AD4-540A-4469-9018-AE5B1B06C936}" type="slidenum">
              <a:rPr lang="en-US" altLang="en-US" sz="1200" noProof="1" dirty="0">
                <a:cs typeface="+mn-ea"/>
                <a:sym typeface="+mn-ea"/>
              </a:rPr>
              <a:pPr algn="r">
                <a:defRPr/>
              </a:pPr>
              <a:t>94</a:t>
            </a:fld>
            <a:endParaRPr lang="en-US" altLang="en-US" sz="1200" noProof="1">
              <a:cs typeface="+mn-ea"/>
              <a:sym typeface="+mn-ea"/>
            </a:endParaRPr>
          </a:p>
        </p:txBody>
      </p:sp>
    </p:spTree>
    <p:extLst>
      <p:ext uri="{BB962C8B-B14F-4D97-AF65-F5344CB8AC3E}">
        <p14:creationId xmlns:p14="http://schemas.microsoft.com/office/powerpoint/2010/main" val="346443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48130"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79"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354FB131-0A18-4707-8331-C205EF103F7D}" type="slidenum">
              <a:rPr lang="en-US" altLang="en-US" sz="1200" noProof="1" dirty="0">
                <a:cs typeface="+mn-ea"/>
                <a:sym typeface="+mn-ea"/>
              </a:rPr>
              <a:pPr algn="r">
                <a:defRPr/>
              </a:pPr>
              <a:t>95</a:t>
            </a:fld>
            <a:endParaRPr lang="en-US" altLang="en-US" sz="1200" noProof="1">
              <a:cs typeface="+mn-ea"/>
              <a:sym typeface="+mn-ea"/>
            </a:endParaRPr>
          </a:p>
        </p:txBody>
      </p:sp>
    </p:spTree>
    <p:extLst>
      <p:ext uri="{BB962C8B-B14F-4D97-AF65-F5344CB8AC3E}">
        <p14:creationId xmlns:p14="http://schemas.microsoft.com/office/powerpoint/2010/main" val="510233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50178"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7"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C5AE148A-CEE0-47ED-9048-64C5CA80FCC7}" type="slidenum">
              <a:rPr lang="en-US" altLang="en-US" sz="1200" noProof="1" dirty="0">
                <a:cs typeface="+mn-ea"/>
                <a:sym typeface="+mn-ea"/>
              </a:rPr>
              <a:pPr algn="r">
                <a:defRPr/>
              </a:pPr>
              <a:t>96</a:t>
            </a:fld>
            <a:endParaRPr lang="en-US" altLang="en-US" sz="1200" noProof="1">
              <a:cs typeface="+mn-ea"/>
              <a:sym typeface="+mn-ea"/>
            </a:endParaRPr>
          </a:p>
        </p:txBody>
      </p:sp>
    </p:spTree>
    <p:extLst>
      <p:ext uri="{BB962C8B-B14F-4D97-AF65-F5344CB8AC3E}">
        <p14:creationId xmlns:p14="http://schemas.microsoft.com/office/powerpoint/2010/main" val="1626220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867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CC2718D7-27D6-4095-A968-FE93C5D9E84C}" type="slidenum">
              <a:rPr lang="en-US" altLang="en-US" sz="1200" noProof="1" dirty="0" smtClean="0">
                <a:solidFill>
                  <a:srgbClr val="000000"/>
                </a:solidFill>
                <a:cs typeface="+mn-ea"/>
                <a:sym typeface="+mn-ea"/>
              </a:rPr>
              <a:pPr algn="r">
                <a:defRPr/>
              </a:pPr>
              <a:t>97</a:t>
            </a:fld>
            <a:endParaRPr lang="en-US" altLang="en-US" sz="1200" noProof="1">
              <a:solidFill>
                <a:srgbClr val="000000"/>
              </a:solidFill>
              <a:cs typeface="+mn-ea"/>
              <a:sym typeface="+mn-ea"/>
            </a:endParaRPr>
          </a:p>
        </p:txBody>
      </p:sp>
      <p:sp>
        <p:nvSpPr>
          <p:cNvPr id="5222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2228"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222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8F21A1D4-91C5-4EBD-A4D6-2D295C092E80}" type="slidenum">
              <a:rPr lang="en-GB" altLang="en-US">
                <a:solidFill>
                  <a:srgbClr val="000000"/>
                </a:solidFill>
              </a:rPr>
              <a:pPr algn="r" eaLnBrk="1" hangingPunct="1">
                <a:buFont typeface="Arial" panose="020B0604020202020204" pitchFamily="34" charset="0"/>
                <a:buChar char="•"/>
              </a:pPr>
              <a:t>97</a:t>
            </a:fld>
            <a:endParaRPr lang="en-GB" altLang="en-US">
              <a:solidFill>
                <a:srgbClr val="000000"/>
              </a:solidFill>
            </a:endParaRPr>
          </a:p>
        </p:txBody>
      </p:sp>
    </p:spTree>
    <p:extLst>
      <p:ext uri="{BB962C8B-B14F-4D97-AF65-F5344CB8AC3E}">
        <p14:creationId xmlns:p14="http://schemas.microsoft.com/office/powerpoint/2010/main" val="33238396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2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CAB47AAC-C630-4042-8DA9-4A749E05C0D9}" type="slidenum">
              <a:rPr lang="en-US" altLang="en-US" sz="1200" noProof="1" dirty="0" smtClean="0">
                <a:solidFill>
                  <a:srgbClr val="000000"/>
                </a:solidFill>
                <a:cs typeface="+mn-ea"/>
                <a:sym typeface="+mn-ea"/>
              </a:rPr>
              <a:pPr algn="r">
                <a:defRPr/>
              </a:pPr>
              <a:t>98</a:t>
            </a:fld>
            <a:endParaRPr lang="en-US" altLang="en-US" sz="1200" noProof="1">
              <a:solidFill>
                <a:srgbClr val="000000"/>
              </a:solidFill>
              <a:cs typeface="+mn-ea"/>
              <a:sym typeface="+mn-ea"/>
            </a:endParaRPr>
          </a:p>
        </p:txBody>
      </p:sp>
      <p:sp>
        <p:nvSpPr>
          <p:cNvPr id="5427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4276"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42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D5AAA006-7745-4E3A-9A94-851E4935D161}" type="slidenum">
              <a:rPr lang="en-GB" altLang="en-US">
                <a:solidFill>
                  <a:srgbClr val="000000"/>
                </a:solidFill>
              </a:rPr>
              <a:pPr algn="r" eaLnBrk="1" hangingPunct="1">
                <a:buFont typeface="Arial" panose="020B0604020202020204" pitchFamily="34" charset="0"/>
                <a:buChar char="•"/>
              </a:pPr>
              <a:t>98</a:t>
            </a:fld>
            <a:endParaRPr lang="en-GB" altLang="en-US">
              <a:solidFill>
                <a:srgbClr val="000000"/>
              </a:solidFill>
            </a:endParaRPr>
          </a:p>
        </p:txBody>
      </p:sp>
    </p:spTree>
    <p:extLst>
      <p:ext uri="{BB962C8B-B14F-4D97-AF65-F5344CB8AC3E}">
        <p14:creationId xmlns:p14="http://schemas.microsoft.com/office/powerpoint/2010/main" val="510835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2770"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DA7CDCE8-2F8A-4575-81EE-82C14B4DD0CE}" type="slidenum">
              <a:rPr lang="en-US" altLang="en-US" sz="1200" noProof="1" dirty="0" smtClean="0">
                <a:solidFill>
                  <a:srgbClr val="000000"/>
                </a:solidFill>
                <a:cs typeface="+mn-ea"/>
                <a:sym typeface="+mn-ea"/>
              </a:rPr>
              <a:pPr algn="r">
                <a:defRPr/>
              </a:pPr>
              <a:t>99</a:t>
            </a:fld>
            <a:endParaRPr lang="en-US" altLang="en-US" sz="1200" noProof="1">
              <a:solidFill>
                <a:srgbClr val="000000"/>
              </a:solidFill>
              <a:cs typeface="+mn-ea"/>
              <a:sym typeface="+mn-ea"/>
            </a:endParaRPr>
          </a:p>
        </p:txBody>
      </p:sp>
      <p:sp>
        <p:nvSpPr>
          <p:cNvPr id="56323"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6324"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632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33C5F704-54F4-4221-A095-763FA93A6715}" type="slidenum">
              <a:rPr lang="en-GB" altLang="en-US">
                <a:solidFill>
                  <a:srgbClr val="000000"/>
                </a:solidFill>
              </a:rPr>
              <a:pPr algn="r" eaLnBrk="1" hangingPunct="1">
                <a:buFont typeface="Arial" panose="020B0604020202020204" pitchFamily="34" charset="0"/>
                <a:buChar char="•"/>
              </a:pPr>
              <a:t>99</a:t>
            </a:fld>
            <a:endParaRPr lang="en-GB" altLang="en-US">
              <a:solidFill>
                <a:srgbClr val="000000"/>
              </a:solidFill>
            </a:endParaRPr>
          </a:p>
        </p:txBody>
      </p:sp>
    </p:spTree>
    <p:extLst>
      <p:ext uri="{BB962C8B-B14F-4D97-AF65-F5344CB8AC3E}">
        <p14:creationId xmlns:p14="http://schemas.microsoft.com/office/powerpoint/2010/main" val="31323174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4818"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86DA2ADF-C03E-4318-8FDF-AD0BB46F7C31}" type="slidenum">
              <a:rPr lang="en-US" altLang="en-US" sz="1200" noProof="1" dirty="0" smtClean="0">
                <a:solidFill>
                  <a:srgbClr val="000000"/>
                </a:solidFill>
                <a:cs typeface="+mn-ea"/>
                <a:sym typeface="+mn-ea"/>
              </a:rPr>
              <a:pPr algn="r">
                <a:defRPr/>
              </a:pPr>
              <a:t>100</a:t>
            </a:fld>
            <a:endParaRPr lang="en-US" altLang="en-US" sz="1200" noProof="1">
              <a:solidFill>
                <a:srgbClr val="000000"/>
              </a:solidFill>
              <a:cs typeface="+mn-ea"/>
              <a:sym typeface="+mn-ea"/>
            </a:endParaRPr>
          </a:p>
        </p:txBody>
      </p:sp>
      <p:sp>
        <p:nvSpPr>
          <p:cNvPr id="5837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8372"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837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65B0FBA9-EA8C-4D64-BBDF-32F6A551B220}" type="slidenum">
              <a:rPr lang="en-GB" altLang="en-US">
                <a:solidFill>
                  <a:srgbClr val="000000"/>
                </a:solidFill>
              </a:rPr>
              <a:pPr algn="r" eaLnBrk="1" hangingPunct="1">
                <a:buFont typeface="Arial" panose="020B0604020202020204" pitchFamily="34" charset="0"/>
                <a:buChar char="•"/>
              </a:pPr>
              <a:t>100</a:t>
            </a:fld>
            <a:endParaRPr lang="en-GB" altLang="en-US">
              <a:solidFill>
                <a:srgbClr val="000000"/>
              </a:solidFill>
            </a:endParaRPr>
          </a:p>
        </p:txBody>
      </p:sp>
    </p:spTree>
    <p:extLst>
      <p:ext uri="{BB962C8B-B14F-4D97-AF65-F5344CB8AC3E}">
        <p14:creationId xmlns:p14="http://schemas.microsoft.com/office/powerpoint/2010/main" val="1248776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6866"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58B3D3AC-B68E-4150-8813-182375776B36}" type="slidenum">
              <a:rPr lang="en-US" altLang="en-US" sz="1200" noProof="1" dirty="0" smtClean="0">
                <a:solidFill>
                  <a:srgbClr val="000000"/>
                </a:solidFill>
                <a:cs typeface="+mn-ea"/>
                <a:sym typeface="+mn-ea"/>
              </a:rPr>
              <a:pPr algn="r">
                <a:defRPr/>
              </a:pPr>
              <a:t>101</a:t>
            </a:fld>
            <a:endParaRPr lang="en-US" altLang="en-US" sz="1200" noProof="1">
              <a:solidFill>
                <a:srgbClr val="000000"/>
              </a:solidFill>
              <a:cs typeface="+mn-ea"/>
              <a:sym typeface="+mn-ea"/>
            </a:endParaRPr>
          </a:p>
        </p:txBody>
      </p:sp>
      <p:sp>
        <p:nvSpPr>
          <p:cNvPr id="6041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0420"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6042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9D848830-516A-4A72-9716-635602B15FC3}" type="slidenum">
              <a:rPr lang="en-GB" altLang="en-US">
                <a:solidFill>
                  <a:srgbClr val="000000"/>
                </a:solidFill>
              </a:rPr>
              <a:pPr algn="r" eaLnBrk="1" hangingPunct="1">
                <a:buFont typeface="Arial" panose="020B0604020202020204" pitchFamily="34" charset="0"/>
                <a:buChar char="•"/>
              </a:pPr>
              <a:t>101</a:t>
            </a:fld>
            <a:endParaRPr lang="en-GB" altLang="en-US">
              <a:solidFill>
                <a:srgbClr val="000000"/>
              </a:solidFill>
            </a:endParaRPr>
          </a:p>
        </p:txBody>
      </p:sp>
    </p:spTree>
    <p:extLst>
      <p:ext uri="{BB962C8B-B14F-4D97-AF65-F5344CB8AC3E}">
        <p14:creationId xmlns:p14="http://schemas.microsoft.com/office/powerpoint/2010/main" val="30381354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8914" name="Rectangle 9"/>
          <p:cNvSpPr txBox="1">
            <a:spLocks noGrp="1" noChangeArrowheads="1"/>
          </p:cNvSpPr>
          <p:nvPr>
            <p:ph type="sldNum" sz="quarter"/>
          </p:nvPr>
        </p:nvSpPr>
        <p:spPr bwMode="auto">
          <a:xfrm>
            <a:off x="3884613" y="8685213"/>
            <a:ext cx="2967037" cy="4524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AEA82FC9-A224-484F-A715-4A55B64D2666}" type="slidenum">
              <a:rPr lang="en-US" altLang="en-US" sz="1200" noProof="1" dirty="0" smtClean="0">
                <a:solidFill>
                  <a:srgbClr val="000000"/>
                </a:solidFill>
                <a:cs typeface="+mn-ea"/>
                <a:sym typeface="+mn-ea"/>
              </a:rPr>
              <a:pPr algn="r">
                <a:defRPr/>
              </a:pPr>
              <a:t>102</a:t>
            </a:fld>
            <a:endParaRPr lang="en-US" altLang="en-US" sz="1200" noProof="1">
              <a:solidFill>
                <a:srgbClr val="000000"/>
              </a:solidFill>
              <a:cs typeface="+mn-ea"/>
              <a:sym typeface="+mn-ea"/>
            </a:endParaRPr>
          </a:p>
        </p:txBody>
      </p:sp>
      <p:sp>
        <p:nvSpPr>
          <p:cNvPr id="6246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2468"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9316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5F861768-8BFF-4954-A769-F20A34B5A797}" type="slidenum">
              <a:rPr altLang="en-US" sz="1300" smtClean="0">
                <a:solidFill>
                  <a:srgbClr val="000000"/>
                </a:solidFill>
              </a:rPr>
              <a:pPr>
                <a:buSzPct val="100000"/>
                <a:buFont typeface="Arial" panose="020B0604020202020204" pitchFamily="34" charset="0"/>
                <a:buNone/>
              </a:pPr>
              <a:t>8</a:t>
            </a:fld>
            <a:endParaRPr lang="en-IE" altLang="en-US" sz="1300">
              <a:solidFill>
                <a:srgbClr val="000000"/>
              </a:solidFill>
            </a:endParaRPr>
          </a:p>
        </p:txBody>
      </p:sp>
      <p:sp>
        <p:nvSpPr>
          <p:cNvPr id="31746"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1747"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zh-CN">
                <a:latin typeface="Arial" panose="020B0604020202020204" pitchFamily="34" charset="0"/>
                <a:sym typeface="Arial" panose="020B0604020202020204" pitchFamily="34" charset="0"/>
              </a:rPr>
              <a:t>T</a:t>
            </a:r>
            <a:r>
              <a:rPr lang="zh-CN" altLang="en-US">
                <a:latin typeface="Arial" panose="020B0604020202020204" pitchFamily="34" charset="0"/>
                <a:sym typeface="Arial" panose="020B0604020202020204" pitchFamily="34" charset="0"/>
              </a:rPr>
              <a:t>he </a:t>
            </a:r>
            <a:r>
              <a:rPr lang="zh-CN" altLang="en-US" dirty="0">
                <a:latin typeface="Arial" panose="020B0604020202020204" pitchFamily="34" charset="0"/>
                <a:sym typeface="Arial" panose="020B0604020202020204" pitchFamily="34" charset="0"/>
              </a:rPr>
              <a:t>technique that </a:t>
            </a:r>
            <a:r>
              <a:rPr lang="zh-CN" altLang="en-US">
                <a:latin typeface="Arial" panose="020B0604020202020204" pitchFamily="34" charset="0"/>
                <a:sym typeface="Arial" panose="020B0604020202020204" pitchFamily="34" charset="0"/>
              </a:rPr>
              <a:t>I </a:t>
            </a:r>
            <a:r>
              <a:rPr lang="en-IE" altLang="zh-CN">
                <a:latin typeface="Arial" panose="020B0604020202020204" pitchFamily="34" charset="0"/>
                <a:sym typeface="Arial" panose="020B0604020202020204" pitchFamily="34" charset="0"/>
              </a:rPr>
              <a:t>mainly </a:t>
            </a:r>
            <a:r>
              <a:rPr lang="zh-CN" altLang="en-US">
                <a:latin typeface="Arial" panose="020B0604020202020204" pitchFamily="34" charset="0"/>
                <a:sym typeface="Arial" panose="020B0604020202020204" pitchFamily="34" charset="0"/>
              </a:rPr>
              <a:t>use </a:t>
            </a:r>
            <a:r>
              <a:rPr lang="en-IE" altLang="zh-CN" dirty="0">
                <a:latin typeface="Arial" panose="020B0604020202020204" pitchFamily="34" charset="0"/>
                <a:sym typeface="Arial" panose="020B0604020202020204" pitchFamily="34" charset="0"/>
              </a:rPr>
              <a:t>to measure brain activity </a:t>
            </a:r>
            <a:r>
              <a:rPr lang="zh-CN" altLang="en-US" dirty="0">
                <a:latin typeface="Arial" panose="020B0604020202020204" pitchFamily="34" charset="0"/>
                <a:sym typeface="Arial" panose="020B0604020202020204" pitchFamily="34" charset="0"/>
              </a:rPr>
              <a:t>is a very old one, and </a:t>
            </a:r>
            <a:r>
              <a:rPr lang="en-IE" altLang="zh-CN" dirty="0">
                <a:latin typeface="Arial" panose="020B0604020202020204" pitchFamily="34" charset="0"/>
                <a:sym typeface="Arial" panose="020B0604020202020204" pitchFamily="34" charset="0"/>
              </a:rPr>
              <a:t>a very crude one, known as </a:t>
            </a:r>
            <a:r>
              <a:rPr lang="en-IE" altLang="zh-CN" dirty="0" err="1">
                <a:latin typeface="Arial" panose="020B0604020202020204" pitchFamily="34" charset="0"/>
                <a:sym typeface="Arial" panose="020B0604020202020204" pitchFamily="34" charset="0"/>
              </a:rPr>
              <a:t>ele</a:t>
            </a:r>
            <a:r>
              <a:rPr lang="en-IE" altLang="zh-CN" dirty="0">
                <a:latin typeface="Arial" panose="020B0604020202020204" pitchFamily="34" charset="0"/>
                <a:sym typeface="Arial" panose="020B0604020202020204" pitchFamily="34" charset="0"/>
              </a:rPr>
              <a:t>..</a:t>
            </a:r>
            <a:endParaRPr lang="zh-CN" altLang="en-US" dirty="0">
              <a:latin typeface="Arial" panose="020B0604020202020204" pitchFamily="34" charset="0"/>
            </a:endParaRPr>
          </a:p>
          <a:p>
            <a:pPr eaLnBrk="1" hangingPunct="1">
              <a:spcBef>
                <a:spcPct val="0"/>
              </a:spcBef>
            </a:pPr>
            <a:r>
              <a:rPr lang="en-US" altLang="en-US" dirty="0"/>
              <a:t>EEG is the noninvasive measurement of the electrical activity of the brain using scalp electrodes. The EEG signal mainly reflects the synchronous activity of pyramidal neurons in cortex that are aligned in parallel, which behaves effectively like an electrical dipole in terms of the potentials measurable at the scalp</a:t>
            </a:r>
            <a:r>
              <a:rPr lang="en-US" altLang="en-US"/>
              <a:t>. </a:t>
            </a:r>
            <a:endParaRPr lang="en-US" altLang="en-US" dirty="0"/>
          </a:p>
        </p:txBody>
      </p:sp>
    </p:spTree>
    <p:extLst>
      <p:ext uri="{BB962C8B-B14F-4D97-AF65-F5344CB8AC3E}">
        <p14:creationId xmlns:p14="http://schemas.microsoft.com/office/powerpoint/2010/main" val="62723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096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31E7D764-D606-47F8-B1DC-5E0EFCDDB81C}" type="slidenum">
              <a:rPr lang="en-US" altLang="en-US" sz="1200" noProof="1" dirty="0" smtClean="0">
                <a:solidFill>
                  <a:srgbClr val="000000"/>
                </a:solidFill>
                <a:cs typeface="+mn-ea"/>
                <a:sym typeface="+mn-ea"/>
              </a:rPr>
              <a:pPr algn="r">
                <a:defRPr/>
              </a:pPr>
              <a:t>103</a:t>
            </a:fld>
            <a:endParaRPr lang="en-US" altLang="en-US" sz="1200" noProof="1">
              <a:solidFill>
                <a:srgbClr val="000000"/>
              </a:solidFill>
              <a:cs typeface="+mn-ea"/>
              <a:sym typeface="+mn-ea"/>
            </a:endParaRPr>
          </a:p>
        </p:txBody>
      </p:sp>
      <p:sp>
        <p:nvSpPr>
          <p:cNvPr id="6451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4516"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Motor-response specific beta-band activity (16-30Hz) also indexed the accumulation of sensory evidence but only when a button-press response was required.</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In keeping with non-human primate work, these results demonstrate that effector-specific regions do accumulate sensory evidence during decision formation in humans but this occurs in tandem with a posterior, domain general accumulator process.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t>Results: </a:t>
            </a:r>
            <a:r>
              <a:rPr lang="en-US" altLang="en-US"/>
              <a:t>The temporal evolution of the </a:t>
            </a:r>
            <a:r>
              <a:rPr lang="en-GB" altLang="en-US"/>
              <a:t>parietal process was highly sensitive to the brief perturbation of sensory evidence </a:t>
            </a:r>
            <a:r>
              <a:rPr lang="en-GB" altLang="en-US" i="1"/>
              <a:t>irrespective of the requirement of action</a:t>
            </a:r>
            <a:r>
              <a:rPr lang="en-GB" altLang="en-US"/>
              <a:t>. </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
        <p:nvSpPr>
          <p:cNvPr id="6451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16909429-1BE9-43A2-813A-6C2E51ACDDD7}" type="slidenum">
              <a:rPr lang="en-US" altLang="en-US">
                <a:solidFill>
                  <a:srgbClr val="000000"/>
                </a:solidFill>
              </a:rPr>
              <a:pPr algn="r" eaLnBrk="1" hangingPunct="1">
                <a:buFont typeface="Arial" panose="020B0604020202020204" pitchFamily="34" charset="0"/>
                <a:buChar char="•"/>
              </a:pPr>
              <a:t>103</a:t>
            </a:fld>
            <a:endParaRPr lang="en-US" altLang="en-US">
              <a:solidFill>
                <a:srgbClr val="000000"/>
              </a:solidFill>
            </a:endParaRPr>
          </a:p>
        </p:txBody>
      </p:sp>
    </p:spTree>
    <p:extLst>
      <p:ext uri="{BB962C8B-B14F-4D97-AF65-F5344CB8AC3E}">
        <p14:creationId xmlns:p14="http://schemas.microsoft.com/office/powerpoint/2010/main" val="3982104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3010"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E0060D5C-10AB-43D1-98F4-A0A9D7E1FE07}" type="slidenum">
              <a:rPr lang="en-US" altLang="en-US" sz="1200" noProof="1" dirty="0" smtClean="0">
                <a:solidFill>
                  <a:srgbClr val="000000"/>
                </a:solidFill>
                <a:cs typeface="+mn-ea"/>
                <a:sym typeface="+mn-ea"/>
              </a:rPr>
              <a:pPr algn="r">
                <a:defRPr/>
              </a:pPr>
              <a:t>104</a:t>
            </a:fld>
            <a:endParaRPr lang="en-US" altLang="en-US" sz="1200" noProof="1">
              <a:solidFill>
                <a:srgbClr val="000000"/>
              </a:solidFill>
              <a:cs typeface="+mn-ea"/>
              <a:sym typeface="+mn-ea"/>
            </a:endParaRPr>
          </a:p>
        </p:txBody>
      </p:sp>
      <p:sp>
        <p:nvSpPr>
          <p:cNvPr id="66563"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6564"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Motor-response specific beta-band activity (16-30Hz) also indexed the accumulation of sensory evidence but only when a button-press response was required.</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In keeping with non-human primate work, these results demonstrate that effector-specific regions do accumulate sensory evidence during decision formation in humans but this occurs in tandem with a posterior, domain general accumulator process.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t>Results: </a:t>
            </a:r>
            <a:r>
              <a:rPr lang="en-US" altLang="en-US"/>
              <a:t>The temporal evolution of the </a:t>
            </a:r>
            <a:r>
              <a:rPr lang="en-GB" altLang="en-US"/>
              <a:t>parietal process was highly sensitive to the brief perturbation of sensory evidence </a:t>
            </a:r>
            <a:r>
              <a:rPr lang="en-GB" altLang="en-US" i="1"/>
              <a:t>irrespective of the requirement of action</a:t>
            </a:r>
            <a:r>
              <a:rPr lang="en-GB" altLang="en-US"/>
              <a:t>. </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
        <p:nvSpPr>
          <p:cNvPr id="6656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827C8052-5983-4133-8C18-DFD860A5A8DA}" type="slidenum">
              <a:rPr lang="en-US" altLang="en-US">
                <a:solidFill>
                  <a:srgbClr val="000000"/>
                </a:solidFill>
              </a:rPr>
              <a:pPr algn="r" eaLnBrk="1" hangingPunct="1">
                <a:buFont typeface="Arial" panose="020B0604020202020204" pitchFamily="34" charset="0"/>
                <a:buChar char="•"/>
              </a:pPr>
              <a:t>104</a:t>
            </a:fld>
            <a:endParaRPr lang="en-US" altLang="en-US">
              <a:solidFill>
                <a:srgbClr val="000000"/>
              </a:solidFill>
            </a:endParaRPr>
          </a:p>
        </p:txBody>
      </p:sp>
    </p:spTree>
    <p:extLst>
      <p:ext uri="{BB962C8B-B14F-4D97-AF65-F5344CB8AC3E}">
        <p14:creationId xmlns:p14="http://schemas.microsoft.com/office/powerpoint/2010/main" val="2427226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5058"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816CFFD-CEC7-4DD8-B170-C8A77F8B05D8}" type="slidenum">
              <a:rPr lang="en-US" altLang="en-US" sz="1200" noProof="1" dirty="0" smtClean="0">
                <a:solidFill>
                  <a:srgbClr val="000000"/>
                </a:solidFill>
                <a:cs typeface="+mn-ea"/>
                <a:sym typeface="+mn-ea"/>
              </a:rPr>
              <a:pPr algn="r">
                <a:defRPr/>
              </a:pPr>
              <a:t>105</a:t>
            </a:fld>
            <a:endParaRPr lang="en-US" altLang="en-US" sz="1200" noProof="1">
              <a:solidFill>
                <a:srgbClr val="000000"/>
              </a:solidFill>
              <a:cs typeface="+mn-ea"/>
              <a:sym typeface="+mn-ea"/>
            </a:endParaRPr>
          </a:p>
        </p:txBody>
      </p:sp>
      <p:sp>
        <p:nvSpPr>
          <p:cNvPr id="6861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8612"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6861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F463B7D4-8544-4656-8A91-CF48EEF24E68}" type="slidenum">
              <a:rPr lang="en-GB" altLang="en-US">
                <a:solidFill>
                  <a:srgbClr val="000000"/>
                </a:solidFill>
              </a:rPr>
              <a:pPr algn="r" eaLnBrk="1" hangingPunct="1">
                <a:buFont typeface="Arial" panose="020B0604020202020204" pitchFamily="34" charset="0"/>
                <a:buChar char="•"/>
              </a:pPr>
              <a:t>105</a:t>
            </a:fld>
            <a:endParaRPr lang="en-GB" altLang="en-US">
              <a:solidFill>
                <a:srgbClr val="000000"/>
              </a:solidFill>
            </a:endParaRPr>
          </a:p>
        </p:txBody>
      </p:sp>
    </p:spTree>
    <p:extLst>
      <p:ext uri="{BB962C8B-B14F-4D97-AF65-F5344CB8AC3E}">
        <p14:creationId xmlns:p14="http://schemas.microsoft.com/office/powerpoint/2010/main" val="3945572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7106"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7430ADC7-4B0E-4E17-8950-1CFE943F065C}" type="slidenum">
              <a:rPr lang="en-US" altLang="en-US" sz="1200" noProof="1" dirty="0" smtClean="0">
                <a:solidFill>
                  <a:srgbClr val="000000"/>
                </a:solidFill>
                <a:cs typeface="+mn-ea"/>
                <a:sym typeface="+mn-ea"/>
              </a:rPr>
              <a:pPr algn="r">
                <a:defRPr/>
              </a:pPr>
              <a:t>106</a:t>
            </a:fld>
            <a:endParaRPr lang="en-US" altLang="en-US" sz="1200" noProof="1">
              <a:solidFill>
                <a:srgbClr val="000000"/>
              </a:solidFill>
              <a:cs typeface="+mn-ea"/>
              <a:sym typeface="+mn-ea"/>
            </a:endParaRPr>
          </a:p>
        </p:txBody>
      </p:sp>
      <p:sp>
        <p:nvSpPr>
          <p:cNvPr id="7065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0660"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066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EBEA7B69-AEF0-4CF5-A72E-7EC9D639723F}" type="slidenum">
              <a:rPr lang="en-GB" altLang="en-US">
                <a:solidFill>
                  <a:srgbClr val="000000"/>
                </a:solidFill>
              </a:rPr>
              <a:pPr algn="r" eaLnBrk="1" hangingPunct="1">
                <a:buFont typeface="Arial" panose="020B0604020202020204" pitchFamily="34" charset="0"/>
                <a:buChar char="•"/>
              </a:pPr>
              <a:t>106</a:t>
            </a:fld>
            <a:endParaRPr lang="en-GB" altLang="en-US">
              <a:solidFill>
                <a:srgbClr val="000000"/>
              </a:solidFill>
            </a:endParaRPr>
          </a:p>
        </p:txBody>
      </p:sp>
    </p:spTree>
    <p:extLst>
      <p:ext uri="{BB962C8B-B14F-4D97-AF65-F5344CB8AC3E}">
        <p14:creationId xmlns:p14="http://schemas.microsoft.com/office/powerpoint/2010/main" val="3199594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915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C31E3D6-EBF1-49EC-A498-A4EA78FA1F35}" type="slidenum">
              <a:rPr lang="en-US" altLang="en-US" sz="1200" noProof="1" dirty="0" smtClean="0">
                <a:solidFill>
                  <a:srgbClr val="000000"/>
                </a:solidFill>
                <a:cs typeface="+mn-ea"/>
                <a:sym typeface="+mn-ea"/>
              </a:rPr>
              <a:pPr algn="r">
                <a:defRPr/>
              </a:pPr>
              <a:t>107</a:t>
            </a:fld>
            <a:endParaRPr lang="en-US" altLang="en-US" sz="1200" noProof="1">
              <a:solidFill>
                <a:srgbClr val="000000"/>
              </a:solidFill>
              <a:cs typeface="+mn-ea"/>
              <a:sym typeface="+mn-ea"/>
            </a:endParaRPr>
          </a:p>
        </p:txBody>
      </p:sp>
      <p:sp>
        <p:nvSpPr>
          <p:cNvPr id="7270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2708"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270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A85DFBA0-AD86-46D8-907B-7EF556EB95B5}" type="slidenum">
              <a:rPr lang="en-GB" altLang="en-US">
                <a:solidFill>
                  <a:srgbClr val="000000"/>
                </a:solidFill>
              </a:rPr>
              <a:pPr algn="r" eaLnBrk="1" hangingPunct="1">
                <a:buFont typeface="Arial" panose="020B0604020202020204" pitchFamily="34" charset="0"/>
                <a:buChar char="•"/>
              </a:pPr>
              <a:t>107</a:t>
            </a:fld>
            <a:endParaRPr lang="en-GB" altLang="en-US">
              <a:solidFill>
                <a:srgbClr val="000000"/>
              </a:solidFill>
            </a:endParaRPr>
          </a:p>
        </p:txBody>
      </p:sp>
    </p:spTree>
    <p:extLst>
      <p:ext uri="{BB962C8B-B14F-4D97-AF65-F5344CB8AC3E}">
        <p14:creationId xmlns:p14="http://schemas.microsoft.com/office/powerpoint/2010/main" val="3507692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120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835BFE3-60CC-4C81-BD58-510CFBB20CF1}" type="slidenum">
              <a:rPr lang="en-US" altLang="en-US" sz="1200" noProof="1" dirty="0" smtClean="0">
                <a:solidFill>
                  <a:srgbClr val="000000"/>
                </a:solidFill>
                <a:cs typeface="+mn-ea"/>
                <a:sym typeface="+mn-ea"/>
              </a:rPr>
              <a:pPr algn="r">
                <a:defRPr/>
              </a:pPr>
              <a:t>108</a:t>
            </a:fld>
            <a:endParaRPr lang="en-US" altLang="en-US" sz="1200" noProof="1">
              <a:solidFill>
                <a:srgbClr val="000000"/>
              </a:solidFill>
              <a:cs typeface="+mn-ea"/>
              <a:sym typeface="+mn-ea"/>
            </a:endParaRPr>
          </a:p>
        </p:txBody>
      </p:sp>
      <p:sp>
        <p:nvSpPr>
          <p:cNvPr id="7475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4756"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475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E978879F-4A4E-4B9B-8D34-8EEC58823ACE}" type="slidenum">
              <a:rPr lang="en-GB" altLang="en-US">
                <a:solidFill>
                  <a:srgbClr val="000000"/>
                </a:solidFill>
              </a:rPr>
              <a:pPr algn="r" eaLnBrk="1" hangingPunct="1">
                <a:buFont typeface="Arial" panose="020B0604020202020204" pitchFamily="34" charset="0"/>
                <a:buChar char="•"/>
              </a:pPr>
              <a:t>108</a:t>
            </a:fld>
            <a:endParaRPr lang="en-GB" altLang="en-US">
              <a:solidFill>
                <a:srgbClr val="000000"/>
              </a:solidFill>
            </a:endParaRPr>
          </a:p>
        </p:txBody>
      </p:sp>
    </p:spTree>
    <p:extLst>
      <p:ext uri="{BB962C8B-B14F-4D97-AF65-F5344CB8AC3E}">
        <p14:creationId xmlns:p14="http://schemas.microsoft.com/office/powerpoint/2010/main" val="32113314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3250"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15E198EA-B041-4875-8AE9-442434095F83}" type="slidenum">
              <a:rPr lang="en-US" altLang="en-US" sz="1200" noProof="1" dirty="0" smtClean="0">
                <a:solidFill>
                  <a:srgbClr val="000000"/>
                </a:solidFill>
                <a:cs typeface="+mn-ea"/>
                <a:sym typeface="+mn-ea"/>
              </a:rPr>
              <a:pPr algn="r">
                <a:defRPr/>
              </a:pPr>
              <a:t>109</a:t>
            </a:fld>
            <a:endParaRPr lang="en-US" altLang="en-US" sz="1200" noProof="1">
              <a:solidFill>
                <a:srgbClr val="000000"/>
              </a:solidFill>
              <a:cs typeface="+mn-ea"/>
              <a:sym typeface="+mn-ea"/>
            </a:endParaRPr>
          </a:p>
        </p:txBody>
      </p:sp>
      <p:sp>
        <p:nvSpPr>
          <p:cNvPr id="7680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5399D197-0885-47F8-858F-2D46A70A3E46}"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A607149F-34B2-4305-B82F-08A4350CF046}"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91B1DC8E-CAF7-479B-9933-98F775A0E9C2}"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680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6632"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dirty="0">
                <a:ea typeface="MS PGothic" charset="0"/>
              </a:rPr>
              <a:t>we had subjects perform a continuous version of the moving dots task, in which coherent motion of one of 4 different coherence levels could occur towards the left or right at intermittent times in an otherwise incoherent stream, and subjects had to click to indicate detection with their corresponding hand. So left hand if motion is left and right for right. And the idea here is that any activity reflecting an evidence-accumulating decision variable, will build more steeply the stronger the evidence.</a:t>
            </a:r>
          </a:p>
        </p:txBody>
      </p:sp>
    </p:spTree>
    <p:extLst>
      <p:ext uri="{BB962C8B-B14F-4D97-AF65-F5344CB8AC3E}">
        <p14:creationId xmlns:p14="http://schemas.microsoft.com/office/powerpoint/2010/main" val="3840016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5298"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F63F0F4B-401E-4ECF-A4A9-3092BCACFC7B}" type="slidenum">
              <a:rPr lang="en-US" altLang="en-US" sz="1200" noProof="1" dirty="0" smtClean="0">
                <a:solidFill>
                  <a:srgbClr val="000000"/>
                </a:solidFill>
                <a:cs typeface="+mn-ea"/>
                <a:sym typeface="+mn-ea"/>
              </a:rPr>
              <a:pPr algn="r">
                <a:defRPr/>
              </a:pPr>
              <a:t>110</a:t>
            </a:fld>
            <a:endParaRPr lang="en-US" altLang="en-US" sz="1200" noProof="1">
              <a:solidFill>
                <a:srgbClr val="000000"/>
              </a:solidFill>
              <a:cs typeface="+mn-ea"/>
              <a:sym typeface="+mn-ea"/>
            </a:endParaRPr>
          </a:p>
        </p:txBody>
      </p:sp>
      <p:sp>
        <p:nvSpPr>
          <p:cNvPr id="78851"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D40B4925-17B0-49A7-A871-E1A4C6A1D852}"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2"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D4294E41-54AD-487D-89E1-1AA2E49E0012}"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3"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A30926F8-DC1F-4056-89C0-9FA0A5D19263}"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4"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8855"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6632"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IE" altLang="en-US" dirty="0">
              <a:ea typeface="MS PGothic" charset="0"/>
            </a:endParaRPr>
          </a:p>
        </p:txBody>
      </p:sp>
    </p:spTree>
    <p:extLst>
      <p:ext uri="{BB962C8B-B14F-4D97-AF65-F5344CB8AC3E}">
        <p14:creationId xmlns:p14="http://schemas.microsoft.com/office/powerpoint/2010/main" val="38422580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7346"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CD141D18-F196-447C-AA8A-F7311ECC7525}" type="slidenum">
              <a:rPr lang="en-US" altLang="en-US" sz="1200" noProof="1" dirty="0" smtClean="0">
                <a:solidFill>
                  <a:srgbClr val="000000"/>
                </a:solidFill>
                <a:cs typeface="+mn-ea"/>
                <a:sym typeface="+mn-ea"/>
              </a:rPr>
              <a:pPr algn="r">
                <a:defRPr/>
              </a:pPr>
              <a:t>111</a:t>
            </a:fld>
            <a:endParaRPr lang="en-US" altLang="en-US" sz="1200" noProof="1">
              <a:solidFill>
                <a:srgbClr val="000000"/>
              </a:solidFill>
              <a:cs typeface="+mn-ea"/>
              <a:sym typeface="+mn-ea"/>
            </a:endParaRPr>
          </a:p>
        </p:txBody>
      </p:sp>
      <p:sp>
        <p:nvSpPr>
          <p:cNvPr id="80899"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72A5199B-4A50-4E12-8B3F-7F479E51C995}"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0"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C40DD708-1369-42CF-9BB8-0746D1AE5735}"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1"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01B65A28-0A4E-4058-B692-156F4DA65D9A}"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2"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80903"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8680"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a:ea typeface="MS PGothic" charset="0"/>
              </a:rPr>
              <a:t>We traced the dynamics of two such signals with fine temporal resolution. One was a centro-parietal positivity, which we had previously established builds to a threshold in continuous decision tasks regardless of the sensory modality and even in the absence of any motor response requirement. And here we showed that this abstract accumulator signal built to threshold at a rate proportional to evidence strength.</a:t>
            </a:r>
          </a:p>
        </p:txBody>
      </p:sp>
    </p:spTree>
    <p:extLst>
      <p:ext uri="{BB962C8B-B14F-4D97-AF65-F5344CB8AC3E}">
        <p14:creationId xmlns:p14="http://schemas.microsoft.com/office/powerpoint/2010/main" val="20252766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9394"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DBF8ED54-496B-4EB5-8E3B-734598C48464}" type="slidenum">
              <a:rPr lang="en-US" altLang="en-US" sz="1200" noProof="1" dirty="0" smtClean="0">
                <a:solidFill>
                  <a:srgbClr val="000000"/>
                </a:solidFill>
                <a:cs typeface="+mn-ea"/>
                <a:sym typeface="+mn-ea"/>
              </a:rPr>
              <a:pPr algn="r">
                <a:defRPr/>
              </a:pPr>
              <a:t>112</a:t>
            </a:fld>
            <a:endParaRPr lang="en-US" altLang="en-US" sz="1200" noProof="1">
              <a:solidFill>
                <a:srgbClr val="000000"/>
              </a:solidFill>
              <a:cs typeface="+mn-ea"/>
              <a:sym typeface="+mn-ea"/>
            </a:endParaRPr>
          </a:p>
        </p:txBody>
      </p:sp>
      <p:sp>
        <p:nvSpPr>
          <p:cNvPr id="82947"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68CE4157-357F-4FA3-8D03-4900305CE473}"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48"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33EA7A36-7182-461B-9238-C1B0E62276E5}"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49"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73AA328A-BB02-4132-8348-DEDDBDB12977}"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50"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82951"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30728"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a:ea typeface="MS PGothic" charset="0"/>
              </a:rPr>
              <a:t>We observed similar dynamics in another signal that was previously well known to reflect relative motor preparation for two alternative actions, called the LRP. This is a slow negative going potential over roughly motor areas contralateral to the impending movement, so when you subtract right from left movements you see a topography like this, where you have a focus of opposite polarity over the two hemispheres. In the waveforms we averaged the contralateral-minus-ipsilateral difference signal for left and right button presses, which is why it goes negative. </a:t>
            </a:r>
          </a:p>
          <a:p>
            <a:pPr>
              <a:defRPr/>
            </a:pPr>
            <a:r>
              <a:rPr lang="en-IE" altLang="en-US">
                <a:ea typeface="MS PGothic" charset="0"/>
              </a:rPr>
              <a:t>But an important point here is that the LRP is motor specific – you’ll only see it if the different decision alternatives are reported through a left vs right limb. And it’s directionally directionally specific – If you don’t collapse across directions as we did here, you can measure not just THAT the subject is accumulating evidence, but also, which alternative they are favouring at any moment in time. This is important for later.</a:t>
            </a:r>
          </a:p>
        </p:txBody>
      </p:sp>
    </p:spTree>
    <p:extLst>
      <p:ext uri="{BB962C8B-B14F-4D97-AF65-F5344CB8AC3E}">
        <p14:creationId xmlns:p14="http://schemas.microsoft.com/office/powerpoint/2010/main" val="276870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865FC0C3-1D89-4D13-8B7B-ACF60B3684D9}" type="slidenum">
              <a:rPr altLang="en-US" sz="1300" smtClean="0">
                <a:solidFill>
                  <a:srgbClr val="000000"/>
                </a:solidFill>
              </a:rPr>
              <a:pPr>
                <a:buSzPct val="100000"/>
                <a:buFont typeface="Arial" panose="020B0604020202020204" pitchFamily="34" charset="0"/>
                <a:buNone/>
              </a:pPr>
              <a:t>9</a:t>
            </a:fld>
            <a:endParaRPr lang="en-IE" altLang="en-US" sz="1300">
              <a:solidFill>
                <a:srgbClr val="000000"/>
              </a:solidFill>
            </a:endParaRPr>
          </a:p>
        </p:txBody>
      </p:sp>
      <p:sp>
        <p:nvSpPr>
          <p:cNvPr id="33794"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3795"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One of the simplest ways to use EEG to study the brain is to present sensory stimuli to a subject repeatedly and chop out a time segment from the continuous EEG around each repetition and average. The noise level is absolutely huge on a single trial level but if you average enough trials, in this case 200, you can resolve a reliable sequence of deflections that show up on various parts of the scalp over time. And the different</a:t>
            </a:r>
            <a:r>
              <a:rPr lang="en-US" altLang="en-US" baseline="0" dirty="0"/>
              <a:t> successive</a:t>
            </a:r>
            <a:r>
              <a:rPr lang="en-US" altLang="en-US" dirty="0"/>
              <a:t> deflections in this series are often regarded </a:t>
            </a:r>
            <a:r>
              <a:rPr lang="en-US" altLang="en-US" baseline="0" dirty="0"/>
              <a:t>as different components of processing.</a:t>
            </a:r>
            <a:r>
              <a:rPr lang="en-US" altLang="en-US" dirty="0"/>
              <a:t> With enough electrodes you can plot topographies over the scalp.</a:t>
            </a:r>
          </a:p>
          <a:p>
            <a:pPr eaLnBrk="1" hangingPunct="1">
              <a:spcBef>
                <a:spcPct val="0"/>
              </a:spcBef>
            </a:pPr>
            <a:endParaRPr lang="en-US" altLang="en-US" dirty="0"/>
          </a:p>
        </p:txBody>
      </p:sp>
    </p:spTree>
    <p:extLst>
      <p:ext uri="{BB962C8B-B14F-4D97-AF65-F5344CB8AC3E}">
        <p14:creationId xmlns:p14="http://schemas.microsoft.com/office/powerpoint/2010/main" val="2968764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1138"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2578C8AC-CA30-4A0E-99B4-531D7B7F2C12}" type="slidenum">
              <a:rPr lang="en-US" altLang="en-US" smtClean="0"/>
              <a:pPr eaLnBrk="1" hangingPunct="1"/>
              <a:t>113</a:t>
            </a:fld>
            <a:endParaRPr lang="en-US" altLang="en-US"/>
          </a:p>
        </p:txBody>
      </p:sp>
      <p:sp>
        <p:nvSpPr>
          <p:cNvPr id="91139"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34B678EA-A1E2-41CF-95A1-8CCA3DCA8CE1}" type="slidenum">
              <a:rPr lang="en-US" altLang="en-US" sz="1200">
                <a:solidFill>
                  <a:srgbClr val="000000"/>
                </a:solidFill>
              </a:rPr>
              <a:pPr algn="r"/>
              <a:t>113</a:t>
            </a:fld>
            <a:endParaRPr lang="en-US" altLang="en-US" sz="1200">
              <a:solidFill>
                <a:srgbClr val="000000"/>
              </a:solidFill>
            </a:endParaRPr>
          </a:p>
        </p:txBody>
      </p:sp>
      <p:sp>
        <p:nvSpPr>
          <p:cNvPr id="91140"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4F85922E-38AD-4EF6-8E85-172CD74106B2}" type="slidenum">
              <a:rPr lang="en-US" altLang="en-US" sz="1200">
                <a:solidFill>
                  <a:srgbClr val="000000"/>
                </a:solidFill>
              </a:rPr>
              <a:pPr algn="r"/>
              <a:t>113</a:t>
            </a:fld>
            <a:endParaRPr lang="en-US" altLang="en-US" sz="1200">
              <a:solidFill>
                <a:srgbClr val="000000"/>
              </a:solidFill>
            </a:endParaRPr>
          </a:p>
        </p:txBody>
      </p:sp>
      <p:sp>
        <p:nvSpPr>
          <p:cNvPr id="91141"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C2484D1D-19E0-463F-9F92-E3C8ADB8B705}" type="slidenum">
              <a:rPr lang="en-US" altLang="en-US" sz="1200">
                <a:solidFill>
                  <a:srgbClr val="000000"/>
                </a:solidFill>
              </a:rPr>
              <a:pPr algn="r"/>
              <a:t>113</a:t>
            </a:fld>
            <a:endParaRPr lang="en-US" altLang="en-US" sz="1200">
              <a:solidFill>
                <a:srgbClr val="000000"/>
              </a:solidFill>
            </a:endParaRPr>
          </a:p>
        </p:txBody>
      </p:sp>
      <p:sp>
        <p:nvSpPr>
          <p:cNvPr id="91142"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1143"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1144"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F23B6912-AACA-48AE-B041-10A77464D462}" type="slidenum">
              <a:rPr lang="en-US" altLang="en-US" sz="1200">
                <a:solidFill>
                  <a:srgbClr val="000000"/>
                </a:solidFill>
              </a:rPr>
              <a:pPr algn="r"/>
              <a:t>113</a:t>
            </a:fld>
            <a:endParaRPr lang="en-US" altLang="en-US" sz="1200">
              <a:solidFill>
                <a:srgbClr val="000000"/>
              </a:solidFill>
            </a:endParaRPr>
          </a:p>
        </p:txBody>
      </p:sp>
    </p:spTree>
    <p:extLst>
      <p:ext uri="{BB962C8B-B14F-4D97-AF65-F5344CB8AC3E}">
        <p14:creationId xmlns:p14="http://schemas.microsoft.com/office/powerpoint/2010/main" val="3876807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3186"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8A01CF77-A336-4C0B-AFA3-CDB973A34342}" type="slidenum">
              <a:rPr lang="en-US" altLang="en-US" smtClean="0"/>
              <a:pPr eaLnBrk="1" hangingPunct="1"/>
              <a:t>114</a:t>
            </a:fld>
            <a:endParaRPr lang="en-US" altLang="en-US"/>
          </a:p>
        </p:txBody>
      </p:sp>
      <p:sp>
        <p:nvSpPr>
          <p:cNvPr id="93187"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BA3F9211-A8DD-407E-B7FB-D133ED730150}" type="slidenum">
              <a:rPr lang="en-US" altLang="en-US" sz="1200">
                <a:solidFill>
                  <a:srgbClr val="000000"/>
                </a:solidFill>
              </a:rPr>
              <a:pPr algn="r"/>
              <a:t>114</a:t>
            </a:fld>
            <a:endParaRPr lang="en-US" altLang="en-US" sz="1200">
              <a:solidFill>
                <a:srgbClr val="000000"/>
              </a:solidFill>
            </a:endParaRPr>
          </a:p>
        </p:txBody>
      </p:sp>
      <p:sp>
        <p:nvSpPr>
          <p:cNvPr id="93188"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50172FCB-96FE-49A3-9DFB-3D1FF695A731}" type="slidenum">
              <a:rPr lang="en-US" altLang="en-US" sz="1200">
                <a:solidFill>
                  <a:srgbClr val="000000"/>
                </a:solidFill>
              </a:rPr>
              <a:pPr algn="r"/>
              <a:t>114</a:t>
            </a:fld>
            <a:endParaRPr lang="en-US" altLang="en-US" sz="1200">
              <a:solidFill>
                <a:srgbClr val="000000"/>
              </a:solidFill>
            </a:endParaRPr>
          </a:p>
        </p:txBody>
      </p:sp>
      <p:sp>
        <p:nvSpPr>
          <p:cNvPr id="93189"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6BDD1C54-AFC0-494C-B9C8-558BE8A3B90A}" type="slidenum">
              <a:rPr lang="en-US" altLang="en-US" sz="1200">
                <a:solidFill>
                  <a:srgbClr val="000000"/>
                </a:solidFill>
              </a:rPr>
              <a:pPr algn="r"/>
              <a:t>114</a:t>
            </a:fld>
            <a:endParaRPr lang="en-US" altLang="en-US" sz="1200">
              <a:solidFill>
                <a:srgbClr val="000000"/>
              </a:solidFill>
            </a:endParaRPr>
          </a:p>
        </p:txBody>
      </p:sp>
      <p:sp>
        <p:nvSpPr>
          <p:cNvPr id="93190"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3191"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3192"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FB19AA92-FD3E-4C02-AB62-31F8EA2F431E}" type="slidenum">
              <a:rPr lang="en-US" altLang="en-US" sz="1200">
                <a:solidFill>
                  <a:srgbClr val="000000"/>
                </a:solidFill>
              </a:rPr>
              <a:pPr algn="r"/>
              <a:t>114</a:t>
            </a:fld>
            <a:endParaRPr lang="en-US" altLang="en-US" sz="1200">
              <a:solidFill>
                <a:srgbClr val="000000"/>
              </a:solidFill>
            </a:endParaRPr>
          </a:p>
        </p:txBody>
      </p:sp>
    </p:spTree>
    <p:extLst>
      <p:ext uri="{BB962C8B-B14F-4D97-AF65-F5344CB8AC3E}">
        <p14:creationId xmlns:p14="http://schemas.microsoft.com/office/powerpoint/2010/main" val="17453392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5234"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6A96D4B5-5079-453C-8551-59FED1897F43}" type="slidenum">
              <a:rPr lang="en-US" altLang="en-US" smtClean="0"/>
              <a:pPr eaLnBrk="1" hangingPunct="1"/>
              <a:t>115</a:t>
            </a:fld>
            <a:endParaRPr lang="en-US" altLang="en-US"/>
          </a:p>
        </p:txBody>
      </p:sp>
      <p:sp>
        <p:nvSpPr>
          <p:cNvPr id="95235"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C96849EF-36D8-47E4-85F5-1C1FEE010587}" type="slidenum">
              <a:rPr lang="en-US" altLang="en-US" sz="1200">
                <a:solidFill>
                  <a:srgbClr val="000000"/>
                </a:solidFill>
              </a:rPr>
              <a:pPr algn="r"/>
              <a:t>115</a:t>
            </a:fld>
            <a:endParaRPr lang="en-US" altLang="en-US" sz="1200">
              <a:solidFill>
                <a:srgbClr val="000000"/>
              </a:solidFill>
            </a:endParaRPr>
          </a:p>
        </p:txBody>
      </p:sp>
      <p:sp>
        <p:nvSpPr>
          <p:cNvPr id="95236"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DAA2FF37-42D8-421E-BB3B-EF67A5AF88FC}" type="slidenum">
              <a:rPr lang="en-US" altLang="en-US" sz="1200">
                <a:solidFill>
                  <a:srgbClr val="000000"/>
                </a:solidFill>
              </a:rPr>
              <a:pPr algn="r"/>
              <a:t>115</a:t>
            </a:fld>
            <a:endParaRPr lang="en-US" altLang="en-US" sz="1200">
              <a:solidFill>
                <a:srgbClr val="000000"/>
              </a:solidFill>
            </a:endParaRPr>
          </a:p>
        </p:txBody>
      </p:sp>
      <p:sp>
        <p:nvSpPr>
          <p:cNvPr id="95237"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8BF35860-671C-46FF-9683-D2B9B1185BEA}" type="slidenum">
              <a:rPr lang="en-US" altLang="en-US" sz="1200">
                <a:solidFill>
                  <a:srgbClr val="000000"/>
                </a:solidFill>
              </a:rPr>
              <a:pPr algn="r"/>
              <a:t>115</a:t>
            </a:fld>
            <a:endParaRPr lang="en-US" altLang="en-US" sz="1200">
              <a:solidFill>
                <a:srgbClr val="000000"/>
              </a:solidFill>
            </a:endParaRPr>
          </a:p>
        </p:txBody>
      </p:sp>
      <p:sp>
        <p:nvSpPr>
          <p:cNvPr id="95238"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5239"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5240"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2B691D64-730F-4A17-8251-49A33573EA53}" type="slidenum">
              <a:rPr lang="en-US" altLang="en-US" sz="1200">
                <a:solidFill>
                  <a:srgbClr val="000000"/>
                </a:solidFill>
              </a:rPr>
              <a:pPr algn="r"/>
              <a:t>115</a:t>
            </a:fld>
            <a:endParaRPr lang="en-US" altLang="en-US" sz="1200">
              <a:solidFill>
                <a:srgbClr val="000000"/>
              </a:solidFill>
            </a:endParaRPr>
          </a:p>
        </p:txBody>
      </p:sp>
      <p:sp>
        <p:nvSpPr>
          <p:cNvPr id="95241" name="Notes Placeholder 1"/>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Std models: idea of selective influence, could be both happening and there are seldom sufficient constraints to tell</a:t>
            </a:r>
          </a:p>
          <a:p>
            <a:r>
              <a:rPr lang="en-IE" altLang="en-US"/>
              <a:t>Multi-tiered architecture</a:t>
            </a:r>
          </a:p>
          <a:p>
            <a:r>
              <a:rPr lang="en-IE" altLang="en-US"/>
              <a:t>Can </a:t>
            </a:r>
          </a:p>
        </p:txBody>
      </p:sp>
    </p:spTree>
    <p:extLst>
      <p:ext uri="{BB962C8B-B14F-4D97-AF65-F5344CB8AC3E}">
        <p14:creationId xmlns:p14="http://schemas.microsoft.com/office/powerpoint/2010/main" val="36030267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0354"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ea typeface="MS PGothic" pitchFamily="34" charset="-128"/>
              </a:defRPr>
            </a:lvl1pPr>
            <a:lvl2pPr>
              <a:defRPr>
                <a:solidFill>
                  <a:schemeClr val="tx1"/>
                </a:solidFill>
                <a:latin typeface="Calibri" pitchFamily="34" charset="0"/>
                <a:ea typeface="MS PGothic" pitchFamily="34" charset="-128"/>
              </a:defRPr>
            </a:lvl2pPr>
            <a:lvl3pPr>
              <a:defRPr>
                <a:solidFill>
                  <a:schemeClr val="tx1"/>
                </a:solidFill>
                <a:latin typeface="Calibri" pitchFamily="34" charset="0"/>
                <a:ea typeface="MS PGothic" pitchFamily="34" charset="-128"/>
              </a:defRPr>
            </a:lvl3pPr>
            <a:lvl4pPr>
              <a:defRPr>
                <a:solidFill>
                  <a:schemeClr val="tx1"/>
                </a:solidFill>
                <a:latin typeface="Calibri" pitchFamily="34" charset="0"/>
                <a:ea typeface="MS PGothic" pitchFamily="34" charset="-128"/>
              </a:defRPr>
            </a:lvl4pPr>
            <a:lvl5pPr>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EAEBF74E-E99F-474C-B860-DF689C6D8A3F}" type="slidenum">
              <a:rPr altLang="en-US" sz="1200" noProof="1" dirty="0" smtClean="0">
                <a:cs typeface="+mn-ea"/>
                <a:sym typeface="+mn-ea"/>
              </a:rPr>
              <a:pPr algn="r">
                <a:buFont typeface="Arial" panose="020B0604020202020204" pitchFamily="34" charset="0"/>
                <a:buChar char="•"/>
                <a:defRPr/>
              </a:pPr>
              <a:t>116</a:t>
            </a:fld>
            <a:endParaRPr lang="en-IE" altLang="en-US" sz="1200" noProof="1">
              <a:cs typeface="+mn-ea"/>
              <a:sym typeface="+mn-ea"/>
            </a:endParaRPr>
          </a:p>
        </p:txBody>
      </p:sp>
      <p:sp>
        <p:nvSpPr>
          <p:cNvPr id="9728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71D4AFEC-5450-42BC-BBE5-D8619EF53521}" type="slidenum">
              <a:rPr lang="en-US" altLang="en-US" sz="1200">
                <a:solidFill>
                  <a:srgbClr val="000000"/>
                </a:solidFill>
              </a:rPr>
              <a:pPr algn="r" eaLnBrk="1" hangingPunct="1"/>
              <a:t>116</a:t>
            </a:fld>
            <a:endParaRPr lang="en-US" altLang="en-US" sz="1200">
              <a:solidFill>
                <a:srgbClr val="000000"/>
              </a:solidFill>
            </a:endParaRPr>
          </a:p>
        </p:txBody>
      </p:sp>
      <p:sp>
        <p:nvSpPr>
          <p:cNvPr id="9728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2F6664C1-8780-439A-8252-B3793FA82D5B}" type="slidenum">
              <a:rPr lang="en-US" altLang="en-US" sz="1200">
                <a:solidFill>
                  <a:srgbClr val="000000"/>
                </a:solidFill>
              </a:rPr>
              <a:pPr algn="r" eaLnBrk="1" hangingPunct="1"/>
              <a:t>116</a:t>
            </a:fld>
            <a:endParaRPr lang="en-US" altLang="en-US" sz="1200">
              <a:solidFill>
                <a:srgbClr val="000000"/>
              </a:solidFill>
            </a:endParaRPr>
          </a:p>
        </p:txBody>
      </p:sp>
      <p:sp>
        <p:nvSpPr>
          <p:cNvPr id="9728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24EED473-06C9-4963-B69D-C187C345D0EA}" type="slidenum">
              <a:rPr lang="en-US" altLang="en-US" sz="1200">
                <a:solidFill>
                  <a:srgbClr val="000000"/>
                </a:solidFill>
              </a:rPr>
              <a:pPr algn="r" eaLnBrk="1" hangingPunct="1"/>
              <a:t>116</a:t>
            </a:fld>
            <a:endParaRPr lang="en-US" altLang="en-US" sz="1200">
              <a:solidFill>
                <a:srgbClr val="000000"/>
              </a:solidFill>
            </a:endParaRPr>
          </a:p>
        </p:txBody>
      </p:sp>
      <p:sp>
        <p:nvSpPr>
          <p:cNvPr id="9728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728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eaLnBrk="1" hangingPunct="1">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7288"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A656AC82-317E-46ED-A065-79C43AE1F0AC}" type="slidenum">
              <a:rPr lang="en-US" altLang="en-US" sz="1200">
                <a:solidFill>
                  <a:srgbClr val="000000"/>
                </a:solidFill>
              </a:rPr>
              <a:pPr algn="r" eaLnBrk="1" hangingPunct="1"/>
              <a:t>116</a:t>
            </a:fld>
            <a:endParaRPr lang="en-US" altLang="en-US" sz="1200">
              <a:solidFill>
                <a:srgbClr val="000000"/>
              </a:solidFill>
            </a:endParaRPr>
          </a:p>
        </p:txBody>
      </p:sp>
    </p:spTree>
    <p:extLst>
      <p:ext uri="{BB962C8B-B14F-4D97-AF65-F5344CB8AC3E}">
        <p14:creationId xmlns:p14="http://schemas.microsoft.com/office/powerpoint/2010/main" val="6582198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2DB596A5-52D5-4C60-B821-7191E5E4D5E6}" type="slidenum">
              <a:rPr lang="en-US" altLang="en-US" smtClean="0"/>
              <a:pPr eaLnBrk="1" hangingPunct="1"/>
              <a:t>117</a:t>
            </a:fld>
            <a:endParaRPr lang="en-US" altLang="en-US"/>
          </a:p>
        </p:txBody>
      </p:sp>
      <p:sp>
        <p:nvSpPr>
          <p:cNvPr id="99331" name="Rectangle 1"/>
          <p:cNvSpPr>
            <a:spLocks noGrp="1" noRot="1" noChangeAspect="1" noChangeArrowheads="1" noTextEdit="1"/>
          </p:cNvSpPr>
          <p:nvPr>
            <p:ph type="sldImg" idx="4294967295"/>
          </p:nvPr>
        </p:nvSpPr>
        <p:spPr bwMode="auto">
          <a:xfrm>
            <a:off x="1371600" y="1143000"/>
            <a:ext cx="4114800" cy="3086100"/>
          </a:xfrm>
          <a:solidFill>
            <a:srgbClr val="FFFFFF"/>
          </a:solidFill>
          <a:ln>
            <a:solidFill>
              <a:srgbClr val="000000"/>
            </a:solidFill>
            <a:miter lim="800000"/>
            <a:headEnd/>
            <a:tailEnd/>
          </a:ln>
        </p:spPr>
      </p:sp>
      <p:sp>
        <p:nvSpPr>
          <p:cNvPr id="99332" name="Rectangle 2"/>
          <p:cNvSpPr>
            <a:spLocks noGrp="1" noChangeArrowheads="1"/>
          </p:cNvSpPr>
          <p:nvPr>
            <p:ph type="body" idx="4294967295"/>
          </p:nvPr>
        </p:nvSpPr>
        <p:spPr bwMode="auto">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846706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Mention that different pattern of effects were seen in a motion discr task, but similar outcome whereby unconstrained model showed bound diff, but CPP/beta didn’t, and constrained model revealed novel effects: again lower drift rate var in old, but also lower mean drift rate.</a:t>
            </a:r>
          </a:p>
        </p:txBody>
      </p:sp>
      <p:sp>
        <p:nvSpPr>
          <p:cNvPr id="160771" name="Slide Number Placeholder 3"/>
          <p:cNvSpPr>
            <a:spLocks noGrp="1" noChangeArrowheads="1"/>
          </p:cNvSpPr>
          <p:nvPr>
            <p:ph type="sldNum" sz="quarter" idx="5"/>
          </p:nvPr>
        </p:nvSpPr>
        <p:spPr bwMode="auto">
          <a:xfrm>
            <a:off x="3884613" y="8685213"/>
            <a:ext cx="29718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a:defRPr>
                <a:solidFill>
                  <a:schemeClr val="tx1"/>
                </a:solidFill>
                <a:latin typeface="Calibri" pitchFamily="34" charset="0"/>
                <a:ea typeface="MS PGothic" pitchFamily="34" charset="-128"/>
              </a:defRPr>
            </a:lvl2pPr>
            <a:lvl3pPr>
              <a:defRPr>
                <a:solidFill>
                  <a:schemeClr val="tx1"/>
                </a:solidFill>
                <a:latin typeface="Calibri" pitchFamily="34" charset="0"/>
                <a:ea typeface="MS PGothic" pitchFamily="34" charset="-128"/>
              </a:defRPr>
            </a:lvl3pPr>
            <a:lvl4pPr>
              <a:defRPr>
                <a:solidFill>
                  <a:schemeClr val="tx1"/>
                </a:solidFill>
                <a:latin typeface="Calibri" pitchFamily="34" charset="0"/>
                <a:ea typeface="MS PGothic" pitchFamily="34" charset="-128"/>
              </a:defRPr>
            </a:lvl4pPr>
            <a:lvl5pPr>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9pPr>
          </a:lstStyle>
          <a:p>
            <a:pPr>
              <a:buFont typeface="Arial" panose="020B0604020202020204" pitchFamily="34" charset="0"/>
              <a:buChar char="•"/>
              <a:defRPr/>
            </a:pPr>
            <a:fld id="{876EC79A-13C4-4394-989C-9DBA843F6351}" type="slidenum">
              <a:rPr altLang="en-US" noProof="1" dirty="0" smtClean="0">
                <a:cs typeface="+mn-ea"/>
                <a:sym typeface="+mn-ea"/>
              </a:rPr>
              <a:pPr>
                <a:buFont typeface="Arial" panose="020B0604020202020204" pitchFamily="34" charset="0"/>
                <a:buChar char="•"/>
                <a:defRPr/>
              </a:pPr>
              <a:t>136</a:t>
            </a:fld>
            <a:endParaRPr lang="en-IE" altLang="en-US" noProof="1">
              <a:cs typeface="+mn-ea"/>
              <a:sym typeface="+mn-ea"/>
            </a:endParaRPr>
          </a:p>
        </p:txBody>
      </p:sp>
    </p:spTree>
    <p:extLst>
      <p:ext uri="{BB962C8B-B14F-4D97-AF65-F5344CB8AC3E}">
        <p14:creationId xmlns:p14="http://schemas.microsoft.com/office/powerpoint/2010/main" val="30921383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137</a:t>
            </a:fld>
            <a:endParaRPr lang="en-IE"/>
          </a:p>
        </p:txBody>
      </p:sp>
    </p:spTree>
    <p:extLst>
      <p:ext uri="{BB962C8B-B14F-4D97-AF65-F5344CB8AC3E}">
        <p14:creationId xmlns:p14="http://schemas.microsoft.com/office/powerpoint/2010/main" val="36429151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Lots of info, bombarded</a:t>
            </a:r>
          </a:p>
          <a:p>
            <a:r>
              <a:rPr lang="en-IE" dirty="0"/>
              <a:t>If finding </a:t>
            </a:r>
            <a:r>
              <a:rPr lang="en-IE" baseline="0" dirty="0"/>
              <a:t>friend, need to </a:t>
            </a:r>
            <a:r>
              <a:rPr lang="en-IE" dirty="0"/>
              <a:t>Selectively process features</a:t>
            </a:r>
            <a:r>
              <a:rPr lang="en-IE" baseline="0" dirty="0"/>
              <a:t> we know about them – know wearing red, taller than most people, arriving on the Southbound train. This can be at the expense of other things – so intent on friend we might miss other events on the platform that are right in front of us.</a:t>
            </a:r>
          </a:p>
          <a:p>
            <a:r>
              <a:rPr lang="en-IE" baseline="0" dirty="0"/>
              <a:t>It’s about allocating limited processing resources.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138</a:t>
            </a:fld>
            <a:endParaRPr lang="en-IE"/>
          </a:p>
        </p:txBody>
      </p:sp>
    </p:spTree>
    <p:extLst>
      <p:ext uri="{BB962C8B-B14F-4D97-AF65-F5344CB8AC3E}">
        <p14:creationId xmlns:p14="http://schemas.microsoft.com/office/powerpoint/2010/main" val="31823394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These would be typical,</a:t>
            </a:r>
            <a:r>
              <a:rPr lang="en-IE" baseline="0" dirty="0"/>
              <a:t> representative, but there are many</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139</a:t>
            </a:fld>
            <a:endParaRPr lang="en-IE"/>
          </a:p>
        </p:txBody>
      </p:sp>
    </p:spTree>
    <p:extLst>
      <p:ext uri="{BB962C8B-B14F-4D97-AF65-F5344CB8AC3E}">
        <p14:creationId xmlns:p14="http://schemas.microsoft.com/office/powerpoint/2010/main" val="27189816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E363C6B-4192-4775-8133-13B1142465AB}" type="slidenum">
              <a:rPr altLang="en-US" smtClean="0"/>
              <a:pPr/>
              <a:t>140</a:t>
            </a:fld>
            <a:endParaRPr lang="en-IE" altLang="en-US"/>
          </a:p>
        </p:txBody>
      </p:sp>
      <p:sp>
        <p:nvSpPr>
          <p:cNvPr id="50178"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50179"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a:p>
            <a:r>
              <a:rPr lang="en-US" altLang="en-US" dirty="0"/>
              <a:t>Things like your name and “help!” can get through even when attending intently to someone</a:t>
            </a:r>
          </a:p>
        </p:txBody>
      </p:sp>
    </p:spTree>
    <p:extLst>
      <p:ext uri="{BB962C8B-B14F-4D97-AF65-F5344CB8AC3E}">
        <p14:creationId xmlns:p14="http://schemas.microsoft.com/office/powerpoint/2010/main" val="152708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23/10/2021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148703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23/10/2021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405424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23/10/2021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766647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23/10/2021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06809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321438-34B9-4D6A-8086-ABDC1A142795}" type="datetimeFigureOut">
              <a:rPr lang="en-IE" smtClean="0"/>
              <a:t>23/10/2021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243630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321438-34B9-4D6A-8086-ABDC1A142795}" type="datetimeFigureOut">
              <a:rPr lang="en-IE" smtClean="0"/>
              <a:t>23/10/2021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209539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321438-34B9-4D6A-8086-ABDC1A142795}" type="datetimeFigureOut">
              <a:rPr lang="en-IE" smtClean="0"/>
              <a:t>23/10/2021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39119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321438-34B9-4D6A-8086-ABDC1A142795}" type="datetimeFigureOut">
              <a:rPr lang="en-IE" smtClean="0"/>
              <a:t>23/10/2021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40234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21438-34B9-4D6A-8086-ABDC1A142795}" type="datetimeFigureOut">
              <a:rPr lang="en-IE" smtClean="0"/>
              <a:t>23/10/2021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67266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321438-34B9-4D6A-8086-ABDC1A142795}" type="datetimeFigureOut">
              <a:rPr lang="en-IE" smtClean="0"/>
              <a:t>23/10/2021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67066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321438-34B9-4D6A-8086-ABDC1A142795}" type="datetimeFigureOut">
              <a:rPr lang="en-IE" smtClean="0"/>
              <a:t>23/10/2021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1318298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21438-34B9-4D6A-8086-ABDC1A142795}" type="datetimeFigureOut">
              <a:rPr lang="en-IE" smtClean="0"/>
              <a:t>23/10/2021</a:t>
            </a:fld>
            <a:endParaRPr lang="en-I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97457-F6D8-4105-8A14-AC815473FA6D}" type="slidenum">
              <a:rPr lang="en-IE" smtClean="0"/>
              <a:t>‹#›</a:t>
            </a:fld>
            <a:endParaRPr lang="en-IE"/>
          </a:p>
        </p:txBody>
      </p:sp>
    </p:spTree>
    <p:extLst>
      <p:ext uri="{BB962C8B-B14F-4D97-AF65-F5344CB8AC3E}">
        <p14:creationId xmlns:p14="http://schemas.microsoft.com/office/powerpoint/2010/main" val="1642237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00.xml"/><Relationship Id="rId7"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11" Type="http://schemas.openxmlformats.org/officeDocument/2006/relationships/image" Target="../media/image181.png"/><Relationship Id="rId5" Type="http://schemas.openxmlformats.org/officeDocument/2006/relationships/image" Target="../media/image178.png"/><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80.png"/></Relationships>
</file>

<file path=ppt/slides/_rels/slide14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4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186.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185.png"/><Relationship Id="rId4" Type="http://schemas.openxmlformats.org/officeDocument/2006/relationships/oleObject" Target="../embeddings/oleObject15.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87.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85.png"/><Relationship Id="rId4" Type="http://schemas.openxmlformats.org/officeDocument/2006/relationships/oleObject" Target="../embeddings/oleObject17.bin"/></Relationships>
</file>

<file path=ppt/slides/_rels/slide14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notesSlide" Target="../notesSlides/notesSlide105.xml"/><Relationship Id="rId7" Type="http://schemas.openxmlformats.org/officeDocument/2006/relationships/image" Target="../media/image190.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89.png"/><Relationship Id="rId5" Type="http://schemas.openxmlformats.org/officeDocument/2006/relationships/image" Target="../media/image188.wmf"/><Relationship Id="rId4" Type="http://schemas.openxmlformats.org/officeDocument/2006/relationships/oleObject" Target="../embeddings/oleObject19.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97.jpeg"/><Relationship Id="rId4" Type="http://schemas.openxmlformats.org/officeDocument/2006/relationships/image" Target="../media/image196.png"/></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image" Target="../media/image40.w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7.emf"/><Relationship Id="rId5" Type="http://schemas.openxmlformats.org/officeDocument/2006/relationships/oleObject" Target="../embeddings/oleObject3.bin"/><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0.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5.emf"/></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7.e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4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wmf"/><Relationship Id="rId5" Type="http://schemas.openxmlformats.org/officeDocument/2006/relationships/oleObject" Target="../embeddings/oleObject7.bin"/><Relationship Id="rId4" Type="http://schemas.openxmlformats.org/officeDocument/2006/relationships/image" Target="../media/image75.png"/><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50.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00.emf"/><Relationship Id="rId4"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25.jpe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7.png"/></Relationships>
</file>

<file path=ppt/slides/_rels/slide9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png"/><Relationship Id="rId7"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304800" y="1218913"/>
            <a:ext cx="8345488" cy="12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buFont typeface="Times New Roman" panose="02020603050405020304" pitchFamily="18" charset="0"/>
              <a:buNone/>
            </a:pPr>
            <a:r>
              <a:rPr lang="en-IE" altLang="en-US" sz="3200" b="1" dirty="0">
                <a:latin typeface="Arial" panose="020B0604020202020204" pitchFamily="34" charset="0"/>
              </a:rPr>
              <a:t>Cognitive Neural Systems and Behaviour</a:t>
            </a:r>
            <a:endParaRPr lang="en-US" altLang="en-US" sz="3200" dirty="0">
              <a:latin typeface="Arial" panose="020B0604020202020204" pitchFamily="34" charset="0"/>
              <a:cs typeface="Arial" panose="020B0604020202020204" pitchFamily="34" charset="0"/>
            </a:endParaRPr>
          </a:p>
        </p:txBody>
      </p:sp>
      <p:sp>
        <p:nvSpPr>
          <p:cNvPr id="14338" name="Text Box 2"/>
          <p:cNvSpPr txBox="1">
            <a:spLocks noChangeArrowheads="1"/>
          </p:cNvSpPr>
          <p:nvPr/>
        </p:nvSpPr>
        <p:spPr bwMode="auto">
          <a:xfrm>
            <a:off x="450850" y="2652713"/>
            <a:ext cx="75961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spcBef>
                <a:spcPts val="800"/>
              </a:spcBef>
              <a:buFont typeface="Times New Roman" panose="02020603050405020304" pitchFamily="18" charset="0"/>
              <a:buNone/>
            </a:pPr>
            <a:r>
              <a:rPr lang="en-US" altLang="en-US" sz="2800">
                <a:solidFill>
                  <a:srgbClr val="898989"/>
                </a:solidFill>
                <a:latin typeface="Arial" panose="020B0604020202020204" pitchFamily="34" charset="0"/>
                <a:cs typeface="Arial" panose="020B0604020202020204" pitchFamily="34" charset="0"/>
              </a:rPr>
              <a:t>Simon Kelly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b="35973"/>
          <a:stretch>
            <a:fillRect/>
          </a:stretch>
        </p:blipFill>
        <p:spPr bwMode="auto">
          <a:xfrm>
            <a:off x="4893129" y="5659725"/>
            <a:ext cx="1290029" cy="117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129" y="5659725"/>
            <a:ext cx="2853871" cy="117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Line 5"/>
          <p:cNvSpPr>
            <a:spLocks noChangeShapeType="1"/>
          </p:cNvSpPr>
          <p:nvPr/>
        </p:nvSpPr>
        <p:spPr bwMode="auto">
          <a:xfrm>
            <a:off x="450850" y="2473325"/>
            <a:ext cx="7086600" cy="1588"/>
          </a:xfrm>
          <a:prstGeom prst="line">
            <a:avLst/>
          </a:prstGeom>
          <a:noFill/>
          <a:ln w="25560" cap="sq">
            <a:solidFill>
              <a:srgbClr val="4F81BD"/>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eaLnBrk="0" hangingPunct="0"/>
            <a:endParaRPr lang="en-IE" altLang="en-US"/>
          </a:p>
        </p:txBody>
      </p: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l="42516" t="12901"/>
          <a:stretch>
            <a:fillRect/>
          </a:stretch>
        </p:blipFill>
        <p:spPr bwMode="auto">
          <a:xfrm>
            <a:off x="179388" y="5129213"/>
            <a:ext cx="1268412"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39106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48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4821"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4823" name="Straight Arrow Connector 5"/>
          <p:cNvCxnSpPr>
            <a:cxnSpLocks noChangeShapeType="1"/>
            <a:stCxn id="34820"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495800"/>
            <a:ext cx="21971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4" descr="Zeynep EE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3"/>
          <p:cNvPicPr>
            <a:picLocks noChangeAspect="1" noChangeArrowheads="1"/>
          </p:cNvPicPr>
          <p:nvPr/>
        </p:nvPicPr>
        <p:blipFill>
          <a:blip r:embed="rId9">
            <a:extLst>
              <a:ext uri="{28A0092B-C50C-407E-A947-70E740481C1C}">
                <a14:useLocalDpi xmlns:a14="http://schemas.microsoft.com/office/drawing/2010/main" val="0"/>
              </a:ext>
            </a:extLst>
          </a:blip>
          <a:srcRect l="5287" t="6966" r="5814" b="2325"/>
          <a:stretch>
            <a:fillRect/>
          </a:stretch>
        </p:blipFill>
        <p:spPr bwMode="auto">
          <a:xfrm>
            <a:off x="5562600" y="4032250"/>
            <a:ext cx="33401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
        <p:nvSpPr>
          <p:cNvPr id="34830" name="TextBox 21"/>
          <p:cNvSpPr txBox="1">
            <a:spLocks noChangeArrowheads="1"/>
          </p:cNvSpPr>
          <p:nvPr/>
        </p:nvSpPr>
        <p:spPr bwMode="auto">
          <a:xfrm>
            <a:off x="203200" y="4105275"/>
            <a:ext cx="1944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t>Sensory stimulus</a:t>
            </a:r>
          </a:p>
        </p:txBody>
      </p:sp>
      <p:sp>
        <p:nvSpPr>
          <p:cNvPr id="34831" name="Right Arrow 23"/>
          <p:cNvSpPr>
            <a:spLocks noChangeArrowheads="1"/>
          </p:cNvSpPr>
          <p:nvPr/>
        </p:nvSpPr>
        <p:spPr bwMode="auto">
          <a:xfrm>
            <a:off x="2687638" y="5226050"/>
            <a:ext cx="312737" cy="228600"/>
          </a:xfrm>
          <a:prstGeom prst="rightArrow">
            <a:avLst>
              <a:gd name="adj1" fmla="val 50000"/>
              <a:gd name="adj2" fmla="val 50010"/>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4832" name="Right Arrow 41"/>
          <p:cNvSpPr>
            <a:spLocks noChangeArrowheads="1"/>
          </p:cNvSpPr>
          <p:nvPr/>
        </p:nvSpPr>
        <p:spPr bwMode="auto">
          <a:xfrm>
            <a:off x="4887913" y="4906963"/>
            <a:ext cx="311150" cy="228600"/>
          </a:xfrm>
          <a:prstGeom prst="rightArrow">
            <a:avLst>
              <a:gd name="adj1" fmla="val 50000"/>
              <a:gd name="adj2" fmla="val 49756"/>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4833" name="TextBox 24"/>
          <p:cNvSpPr txBox="1">
            <a:spLocks noChangeArrowheads="1"/>
          </p:cNvSpPr>
          <p:nvPr/>
        </p:nvSpPr>
        <p:spPr bwMode="auto">
          <a:xfrm>
            <a:off x="5441950" y="3790950"/>
            <a:ext cx="47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latin typeface="Symbol" panose="05050102010706020507" pitchFamily="18" charset="2"/>
              </a:rPr>
              <a:t>m</a:t>
            </a:r>
            <a:r>
              <a:rPr lang="en-IE" altLang="en-US" sz="2000"/>
              <a:t>V</a:t>
            </a:r>
          </a:p>
        </p:txBody>
      </p:sp>
      <p:sp>
        <p:nvSpPr>
          <p:cNvPr id="34834" name="TextBox 25"/>
          <p:cNvSpPr txBox="1">
            <a:spLocks noChangeArrowheads="1"/>
          </p:cNvSpPr>
          <p:nvPr/>
        </p:nvSpPr>
        <p:spPr bwMode="auto">
          <a:xfrm>
            <a:off x="6781800" y="6596063"/>
            <a:ext cx="1201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1600"/>
              <a:t>Time (msec)</a:t>
            </a:r>
          </a:p>
        </p:txBody>
      </p:sp>
      <p:sp>
        <p:nvSpPr>
          <p:cNvPr id="34835" name="TextBox 27"/>
          <p:cNvSpPr txBox="1">
            <a:spLocks noChangeArrowheads="1"/>
          </p:cNvSpPr>
          <p:nvPr/>
        </p:nvSpPr>
        <p:spPr bwMode="auto">
          <a:xfrm>
            <a:off x="7708900" y="5199063"/>
            <a:ext cx="1044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a:t>Average</a:t>
            </a:r>
          </a:p>
        </p:txBody>
      </p:sp>
      <p:sp>
        <p:nvSpPr>
          <p:cNvPr id="30" name="TextBox 29"/>
          <p:cNvSpPr txBox="1"/>
          <p:nvPr/>
        </p:nvSpPr>
        <p:spPr>
          <a:xfrm>
            <a:off x="7016750" y="4506913"/>
            <a:ext cx="1382713" cy="400050"/>
          </a:xfrm>
          <a:prstGeom prst="rect">
            <a:avLst/>
          </a:prstGeom>
          <a:noFill/>
        </p:spPr>
        <p:txBody>
          <a:bodyPr wrap="none">
            <a:spAutoFit/>
          </a:bodyPr>
          <a:lstStyle/>
          <a:p>
            <a:pPr>
              <a:buClr>
                <a:srgbClr val="000000"/>
              </a:buClr>
              <a:buSzPct val="100000"/>
              <a:buFont typeface="Times New Roman" pitchFamily="18" charset="0"/>
              <a:buNone/>
              <a:defRPr/>
            </a:pPr>
            <a:r>
              <a:rPr lang="en-IE" sz="2000" dirty="0">
                <a:solidFill>
                  <a:schemeClr val="accent1">
                    <a:lumMod val="20000"/>
                    <a:lumOff val="80000"/>
                  </a:schemeClr>
                </a:solidFill>
                <a:ea typeface="ＭＳ Ｐゴシック" charset="0"/>
              </a:rPr>
              <a:t>Single trials</a:t>
            </a:r>
          </a:p>
        </p:txBody>
      </p:sp>
      <p:pic>
        <p:nvPicPr>
          <p:cNvPr id="34837"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5888" y="5516563"/>
            <a:ext cx="11811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38" name="Straight Arrow Connector 33"/>
          <p:cNvCxnSpPr>
            <a:cxnSpLocks noChangeShapeType="1"/>
          </p:cNvCxnSpPr>
          <p:nvPr/>
        </p:nvCxnSpPr>
        <p:spPr bwMode="auto">
          <a:xfrm flipV="1">
            <a:off x="6934200" y="5524500"/>
            <a:ext cx="0" cy="19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 name="TextBox 20"/>
          <p:cNvSpPr txBox="1">
            <a:spLocks noChangeArrowheads="1"/>
          </p:cNvSpPr>
          <p:nvPr/>
        </p:nvSpPr>
        <p:spPr bwMode="auto">
          <a:xfrm>
            <a:off x="5811034" y="3649663"/>
            <a:ext cx="3259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dirty="0"/>
              <a:t>Event-related potential (ERP)</a:t>
            </a:r>
          </a:p>
        </p:txBody>
      </p:sp>
    </p:spTree>
    <p:extLst>
      <p:ext uri="{BB962C8B-B14F-4D97-AF65-F5344CB8AC3E}">
        <p14:creationId xmlns:p14="http://schemas.microsoft.com/office/powerpoint/2010/main" val="1589271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7"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8"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9" name="Text Box 2"/>
          <p:cNvSpPr txBox="1">
            <a:spLocks noChangeArrowheads="1"/>
          </p:cNvSpPr>
          <p:nvPr/>
        </p:nvSpPr>
        <p:spPr bwMode="auto">
          <a:xfrm>
            <a:off x="152400" y="0"/>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735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85321688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9395" name="Text Box 2"/>
          <p:cNvSpPr txBox="1">
            <a:spLocks noChangeArrowheads="1"/>
          </p:cNvSpPr>
          <p:nvPr/>
        </p:nvSpPr>
        <p:spPr bwMode="auto">
          <a:xfrm>
            <a:off x="152400" y="0"/>
            <a:ext cx="7383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9396"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51663769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84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2"/>
          <p:cNvSpPr txBox="1">
            <a:spLocks noChangeArrowheads="1"/>
          </p:cNvSpPr>
          <p:nvPr/>
        </p:nvSpPr>
        <p:spPr bwMode="auto">
          <a:xfrm>
            <a:off x="196850" y="95250"/>
            <a:ext cx="8718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detection accuracy</a:t>
            </a:r>
          </a:p>
        </p:txBody>
      </p:sp>
      <p:sp>
        <p:nvSpPr>
          <p:cNvPr id="61443" name="Text Box 5"/>
          <p:cNvSpPr txBox="1">
            <a:spLocks noChangeArrowheads="1"/>
          </p:cNvSpPr>
          <p:nvPr/>
        </p:nvSpPr>
        <p:spPr bwMode="auto">
          <a:xfrm>
            <a:off x="1479550" y="949325"/>
            <a:ext cx="2165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stimulus contrast</a:t>
            </a:r>
          </a:p>
        </p:txBody>
      </p:sp>
      <p:sp>
        <p:nvSpPr>
          <p:cNvPr id="61444" name="Text Box 6"/>
          <p:cNvSpPr txBox="1">
            <a:spLocks noChangeArrowheads="1"/>
          </p:cNvSpPr>
          <p:nvPr/>
        </p:nvSpPr>
        <p:spPr bwMode="auto">
          <a:xfrm>
            <a:off x="5037138" y="914400"/>
            <a:ext cx="121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accuracy</a:t>
            </a:r>
          </a:p>
        </p:txBody>
      </p:sp>
      <p:sp>
        <p:nvSpPr>
          <p:cNvPr id="61445" name="Text Box 7"/>
          <p:cNvSpPr txBox="1">
            <a:spLocks noChangeArrowheads="1"/>
          </p:cNvSpPr>
          <p:nvPr/>
        </p:nvSpPr>
        <p:spPr bwMode="auto">
          <a:xfrm>
            <a:off x="7205663" y="914400"/>
            <a:ext cx="170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reaction time</a:t>
            </a:r>
          </a:p>
        </p:txBody>
      </p:sp>
      <p:sp>
        <p:nvSpPr>
          <p:cNvPr id="61446" name="Text Box 8"/>
          <p:cNvSpPr txBox="1">
            <a:spLocks noChangeArrowheads="1"/>
          </p:cNvSpPr>
          <p:nvPr/>
        </p:nvSpPr>
        <p:spPr bwMode="auto">
          <a:xfrm rot="-5400000">
            <a:off x="-755650" y="3322638"/>
            <a:ext cx="2035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Left-Motor BETA</a:t>
            </a:r>
          </a:p>
        </p:txBody>
      </p:sp>
      <p:sp>
        <p:nvSpPr>
          <p:cNvPr id="61447" name="Text Box 9"/>
          <p:cNvSpPr txBox="1">
            <a:spLocks noChangeArrowheads="1"/>
          </p:cNvSpPr>
          <p:nvPr/>
        </p:nvSpPr>
        <p:spPr bwMode="auto">
          <a:xfrm rot="-5400000">
            <a:off x="-520700" y="5267326"/>
            <a:ext cx="156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Parietal ERP</a:t>
            </a:r>
          </a:p>
        </p:txBody>
      </p:sp>
      <p:sp>
        <p:nvSpPr>
          <p:cNvPr id="61448" name="Text Box 10"/>
          <p:cNvSpPr txBox="1">
            <a:spLocks noChangeArrowheads="1"/>
          </p:cNvSpPr>
          <p:nvPr/>
        </p:nvSpPr>
        <p:spPr bwMode="auto">
          <a:xfrm>
            <a:off x="7315200" y="2590800"/>
            <a:ext cx="14287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ROC curves</a:t>
            </a:r>
          </a:p>
          <a:p>
            <a:pPr eaLnBrk="1" hangingPunct="1"/>
            <a:r>
              <a:rPr lang="en-US" altLang="en-US" sz="1600">
                <a:solidFill>
                  <a:srgbClr val="000000"/>
                </a:solidFill>
              </a:rPr>
              <a:t>(hits vs misses)</a:t>
            </a:r>
          </a:p>
        </p:txBody>
      </p:sp>
      <p:sp>
        <p:nvSpPr>
          <p:cNvPr id="10" name="Rectangle 9"/>
          <p:cNvSpPr>
            <a:spLocks noChangeArrowheads="1"/>
          </p:cNvSpPr>
          <p:nvPr/>
        </p:nvSpPr>
        <p:spPr bwMode="auto">
          <a:xfrm>
            <a:off x="0" y="2514600"/>
            <a:ext cx="6172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1450" name="Rectangle 10"/>
          <p:cNvSpPr>
            <a:spLocks noChangeArrowheads="1"/>
          </p:cNvSpPr>
          <p:nvPr/>
        </p:nvSpPr>
        <p:spPr bwMode="auto">
          <a:xfrm>
            <a:off x="6400800" y="2667000"/>
            <a:ext cx="25146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1451"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18515584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pic>
        <p:nvPicPr>
          <p:cNvPr id="63490" name="Picture 4"/>
          <p:cNvPicPr>
            <a:picLocks noChangeAspect="1" noChangeArrowheads="1"/>
          </p:cNvPicPr>
          <p:nvPr/>
        </p:nvPicPr>
        <p:blipFill>
          <a:blip r:embed="rId3">
            <a:extLst>
              <a:ext uri="{28A0092B-C50C-407E-A947-70E740481C1C}">
                <a14:useLocalDpi xmlns:a14="http://schemas.microsoft.com/office/drawing/2010/main" val="0"/>
              </a:ext>
            </a:extLst>
          </a:blip>
          <a:srcRect t="6322" r="47942" b="74867"/>
          <a:stretch>
            <a:fillRect/>
          </a:stretch>
        </p:blipFill>
        <p:spPr bwMode="auto">
          <a:xfrm>
            <a:off x="0" y="1127125"/>
            <a:ext cx="47529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2"/>
          <p:cNvSpPr txBox="1">
            <a:spLocks noChangeArrowheads="1"/>
          </p:cNvSpPr>
          <p:nvPr/>
        </p:nvSpPr>
        <p:spPr bwMode="auto">
          <a:xfrm>
            <a:off x="225425" y="6350"/>
            <a:ext cx="8677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finely trace evidence perturbations</a:t>
            </a:r>
          </a:p>
          <a:p>
            <a:pPr eaLnBrk="1" hangingPunct="1"/>
            <a:r>
              <a:rPr lang="zh-CN" altLang="en-US" sz="2800">
                <a:solidFill>
                  <a:srgbClr val="000000"/>
                </a:solidFill>
              </a:rPr>
              <a:t>and CPP is independent of motor requirements</a:t>
            </a:r>
          </a:p>
        </p:txBody>
      </p:sp>
    </p:spTree>
    <p:extLst>
      <p:ext uri="{BB962C8B-B14F-4D97-AF65-F5344CB8AC3E}">
        <p14:creationId xmlns:p14="http://schemas.microsoft.com/office/powerpoint/2010/main" val="285736131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2028825" y="1098550"/>
            <a:ext cx="152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Responding</a:t>
            </a:r>
          </a:p>
        </p:txBody>
      </p:sp>
      <p:sp>
        <p:nvSpPr>
          <p:cNvPr id="65538" name="Text Box 2"/>
          <p:cNvSpPr txBox="1">
            <a:spLocks noChangeArrowheads="1"/>
          </p:cNvSpPr>
          <p:nvPr/>
        </p:nvSpPr>
        <p:spPr bwMode="auto">
          <a:xfrm>
            <a:off x="6146800" y="1095375"/>
            <a:ext cx="1214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Counting</a:t>
            </a:r>
          </a:p>
        </p:txBody>
      </p:sp>
      <p:pic>
        <p:nvPicPr>
          <p:cNvPr id="655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313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
        <p:nvSpPr>
          <p:cNvPr id="65541" name="Text Box 2"/>
          <p:cNvSpPr txBox="1">
            <a:spLocks noChangeArrowheads="1"/>
          </p:cNvSpPr>
          <p:nvPr/>
        </p:nvSpPr>
        <p:spPr bwMode="auto">
          <a:xfrm>
            <a:off x="225425" y="6350"/>
            <a:ext cx="8677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finely trace evidence perturbations</a:t>
            </a:r>
          </a:p>
          <a:p>
            <a:pPr eaLnBrk="1" hangingPunct="1"/>
            <a:r>
              <a:rPr lang="zh-CN" altLang="en-US" sz="2800">
                <a:solidFill>
                  <a:srgbClr val="000000"/>
                </a:solidFill>
              </a:rPr>
              <a:t>and CPP is independent of motor requirements</a:t>
            </a:r>
          </a:p>
        </p:txBody>
      </p:sp>
    </p:spTree>
    <p:extLst>
      <p:ext uri="{BB962C8B-B14F-4D97-AF65-F5344CB8AC3E}">
        <p14:creationId xmlns:p14="http://schemas.microsoft.com/office/powerpoint/2010/main" val="390719335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675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67588"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67589"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67590"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67591" name="Rectangle 5"/>
          <p:cNvSpPr>
            <a:spLocks noChangeArrowheads="1"/>
          </p:cNvSpPr>
          <p:nvPr/>
        </p:nvSpPr>
        <p:spPr bwMode="auto">
          <a:xfrm>
            <a:off x="2344738" y="812800"/>
            <a:ext cx="6799262" cy="510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7592"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176963175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696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69636"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69637"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69638"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69639" name="Rectangle 5"/>
          <p:cNvSpPr>
            <a:spLocks noChangeArrowheads="1"/>
          </p:cNvSpPr>
          <p:nvPr/>
        </p:nvSpPr>
        <p:spPr bwMode="auto">
          <a:xfrm>
            <a:off x="4695825" y="812800"/>
            <a:ext cx="4448175" cy="510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964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32990283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716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71684"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71685"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71686"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71687" name="Rectangle 5"/>
          <p:cNvSpPr>
            <a:spLocks noChangeArrowheads="1"/>
          </p:cNvSpPr>
          <p:nvPr/>
        </p:nvSpPr>
        <p:spPr bwMode="auto">
          <a:xfrm>
            <a:off x="6934200" y="914400"/>
            <a:ext cx="2209800" cy="4999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168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96576636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737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73732"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73733"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73734"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73735"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74554607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cxnSp>
        <p:nvCxnSpPr>
          <p:cNvPr id="75778" name="AutoShape 14"/>
          <p:cNvCxnSpPr>
            <a:cxnSpLocks noChangeShapeType="1"/>
          </p:cNvCxnSpPr>
          <p:nvPr/>
        </p:nvCxnSpPr>
        <p:spPr bwMode="auto">
          <a:xfrm flipV="1">
            <a:off x="1203325" y="1928813"/>
            <a:ext cx="3581400" cy="222250"/>
          </a:xfrm>
          <a:prstGeom prst="bentConnector3">
            <a:avLst>
              <a:gd name="adj1" fmla="val 50000"/>
            </a:avLst>
          </a:prstGeom>
          <a:noFill/>
          <a:ln w="38160" cap="sq">
            <a:solidFill>
              <a:srgbClr val="C00000"/>
            </a:solidFill>
            <a:round/>
            <a:headEnd/>
            <a:tailEnd/>
          </a:ln>
          <a:extLst>
            <a:ext uri="{909E8E84-426E-40DD-AFC4-6F175D3DCCD1}">
              <a14:hiddenFill xmlns:a14="http://schemas.microsoft.com/office/drawing/2010/main">
                <a:noFill/>
              </a14:hiddenFill>
            </a:ext>
          </a:extLst>
        </p:spPr>
      </p:cxnSp>
      <p:cxnSp>
        <p:nvCxnSpPr>
          <p:cNvPr id="75779" name="AutoShape 15"/>
          <p:cNvCxnSpPr>
            <a:cxnSpLocks noChangeShapeType="1"/>
          </p:cNvCxnSpPr>
          <p:nvPr/>
        </p:nvCxnSpPr>
        <p:spPr bwMode="auto">
          <a:xfrm flipV="1">
            <a:off x="1203325" y="1746250"/>
            <a:ext cx="3581400" cy="404813"/>
          </a:xfrm>
          <a:prstGeom prst="bentConnector3">
            <a:avLst>
              <a:gd name="adj1" fmla="val 50000"/>
            </a:avLst>
          </a:prstGeom>
          <a:noFill/>
          <a:ln w="38160" cap="sq">
            <a:solidFill>
              <a:srgbClr val="FFC000"/>
            </a:solidFill>
            <a:round/>
            <a:headEnd/>
            <a:tailEnd/>
          </a:ln>
          <a:extLst>
            <a:ext uri="{909E8E84-426E-40DD-AFC4-6F175D3DCCD1}">
              <a14:hiddenFill xmlns:a14="http://schemas.microsoft.com/office/drawing/2010/main">
                <a:noFill/>
              </a14:hiddenFill>
            </a:ext>
          </a:extLst>
        </p:spPr>
      </p:cxnSp>
      <p:cxnSp>
        <p:nvCxnSpPr>
          <p:cNvPr id="75780" name="AutoShape 16"/>
          <p:cNvCxnSpPr>
            <a:cxnSpLocks noChangeShapeType="1"/>
          </p:cNvCxnSpPr>
          <p:nvPr/>
        </p:nvCxnSpPr>
        <p:spPr bwMode="auto">
          <a:xfrm flipV="1">
            <a:off x="1203325" y="1562100"/>
            <a:ext cx="3581400" cy="588963"/>
          </a:xfrm>
          <a:prstGeom prst="bentConnector3">
            <a:avLst>
              <a:gd name="adj1" fmla="val 50000"/>
            </a:avLst>
          </a:prstGeom>
          <a:noFill/>
          <a:ln w="38160" cap="sq">
            <a:solidFill>
              <a:srgbClr val="00B050"/>
            </a:solidFill>
            <a:round/>
            <a:headEnd/>
            <a:tailEnd/>
          </a:ln>
          <a:extLst>
            <a:ext uri="{909E8E84-426E-40DD-AFC4-6F175D3DCCD1}">
              <a14:hiddenFill xmlns:a14="http://schemas.microsoft.com/office/drawing/2010/main">
                <a:noFill/>
              </a14:hiddenFill>
            </a:ext>
          </a:extLst>
        </p:spPr>
      </p:cxnSp>
      <p:cxnSp>
        <p:nvCxnSpPr>
          <p:cNvPr id="75781" name="AutoShape 17"/>
          <p:cNvCxnSpPr>
            <a:cxnSpLocks noChangeShapeType="1"/>
          </p:cNvCxnSpPr>
          <p:nvPr/>
        </p:nvCxnSpPr>
        <p:spPr bwMode="auto">
          <a:xfrm flipV="1">
            <a:off x="1233488" y="1339850"/>
            <a:ext cx="3551237" cy="820738"/>
          </a:xfrm>
          <a:prstGeom prst="bentConnector3">
            <a:avLst>
              <a:gd name="adj1" fmla="val 50000"/>
            </a:avLst>
          </a:prstGeom>
          <a:noFill/>
          <a:ln w="38160" cap="sq">
            <a:solidFill>
              <a:srgbClr val="0070C0"/>
            </a:solidFill>
            <a:round/>
            <a:headEnd/>
            <a:tailEnd/>
          </a:ln>
          <a:extLst>
            <a:ext uri="{909E8E84-426E-40DD-AFC4-6F175D3DCCD1}">
              <a14:hiddenFill xmlns:a14="http://schemas.microsoft.com/office/drawing/2010/main">
                <a:noFill/>
              </a14:hiddenFill>
            </a:ext>
          </a:extLst>
        </p:spPr>
      </p:cxnSp>
      <p:cxnSp>
        <p:nvCxnSpPr>
          <p:cNvPr id="75782" name="AutoShape 19"/>
          <p:cNvCxnSpPr>
            <a:cxnSpLocks noChangeShapeType="1"/>
          </p:cNvCxnSpPr>
          <p:nvPr/>
        </p:nvCxnSpPr>
        <p:spPr bwMode="auto">
          <a:xfrm flipV="1">
            <a:off x="6235700" y="1339850"/>
            <a:ext cx="533400" cy="838200"/>
          </a:xfrm>
          <a:prstGeom prst="straightConnector1">
            <a:avLst/>
          </a:prstGeom>
          <a:noFill/>
          <a:ln w="38160" cap="sq">
            <a:solidFill>
              <a:srgbClr val="0070C0"/>
            </a:solidFill>
            <a:miter lim="800000"/>
            <a:headEnd/>
            <a:tailEnd type="arrow" w="med" len="med"/>
          </a:ln>
          <a:extLst>
            <a:ext uri="{909E8E84-426E-40DD-AFC4-6F175D3DCCD1}">
              <a14:hiddenFill xmlns:a14="http://schemas.microsoft.com/office/drawing/2010/main">
                <a:noFill/>
              </a14:hiddenFill>
            </a:ext>
          </a:extLst>
        </p:spPr>
      </p:cxnSp>
      <p:cxnSp>
        <p:nvCxnSpPr>
          <p:cNvPr id="75783" name="AutoShape 20"/>
          <p:cNvCxnSpPr>
            <a:cxnSpLocks noChangeShapeType="1"/>
          </p:cNvCxnSpPr>
          <p:nvPr/>
        </p:nvCxnSpPr>
        <p:spPr bwMode="auto">
          <a:xfrm flipV="1">
            <a:off x="6235700" y="1495425"/>
            <a:ext cx="742950" cy="684213"/>
          </a:xfrm>
          <a:prstGeom prst="straightConnector1">
            <a:avLst/>
          </a:prstGeom>
          <a:noFill/>
          <a:ln w="38160" cap="sq">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5784" name="AutoShape 21"/>
          <p:cNvCxnSpPr>
            <a:cxnSpLocks noChangeShapeType="1"/>
          </p:cNvCxnSpPr>
          <p:nvPr/>
        </p:nvCxnSpPr>
        <p:spPr bwMode="auto">
          <a:xfrm flipV="1">
            <a:off x="6235700" y="1649413"/>
            <a:ext cx="981075" cy="530225"/>
          </a:xfrm>
          <a:prstGeom prst="straightConnector1">
            <a:avLst/>
          </a:prstGeom>
          <a:noFill/>
          <a:ln w="38160" cap="sq">
            <a:solidFill>
              <a:srgbClr val="FFC000"/>
            </a:solidFill>
            <a:miter lim="800000"/>
            <a:headEnd/>
            <a:tailEnd type="arrow" w="med" len="med"/>
          </a:ln>
          <a:extLst>
            <a:ext uri="{909E8E84-426E-40DD-AFC4-6F175D3DCCD1}">
              <a14:hiddenFill xmlns:a14="http://schemas.microsoft.com/office/drawing/2010/main">
                <a:noFill/>
              </a14:hiddenFill>
            </a:ext>
          </a:extLst>
        </p:spPr>
      </p:cxnSp>
      <p:cxnSp>
        <p:nvCxnSpPr>
          <p:cNvPr id="75785" name="AutoShape 22"/>
          <p:cNvCxnSpPr>
            <a:cxnSpLocks noChangeShapeType="1"/>
          </p:cNvCxnSpPr>
          <p:nvPr/>
        </p:nvCxnSpPr>
        <p:spPr bwMode="auto">
          <a:xfrm flipV="1">
            <a:off x="6235700" y="1811338"/>
            <a:ext cx="1268413" cy="366712"/>
          </a:xfrm>
          <a:prstGeom prst="straightConnector1">
            <a:avLst/>
          </a:prstGeom>
          <a:noFill/>
          <a:ln w="38160" cap="sq">
            <a:solidFill>
              <a:srgbClr val="C00000"/>
            </a:solidFill>
            <a:miter lim="800000"/>
            <a:headEnd/>
            <a:tailEnd type="arrow" w="med" len="med"/>
          </a:ln>
          <a:extLst>
            <a:ext uri="{909E8E84-426E-40DD-AFC4-6F175D3DCCD1}">
              <a14:hiddenFill xmlns:a14="http://schemas.microsoft.com/office/drawing/2010/main">
                <a:noFill/>
              </a14:hiddenFill>
            </a:ext>
          </a:extLst>
        </p:spPr>
      </p:cxnSp>
      <p:cxnSp>
        <p:nvCxnSpPr>
          <p:cNvPr id="75786" name="AutoShape 23"/>
          <p:cNvCxnSpPr>
            <a:cxnSpLocks noChangeShapeType="1"/>
          </p:cNvCxnSpPr>
          <p:nvPr/>
        </p:nvCxnSpPr>
        <p:spPr bwMode="auto">
          <a:xfrm>
            <a:off x="5702300" y="2179638"/>
            <a:ext cx="533400" cy="1587"/>
          </a:xfrm>
          <a:prstGeom prst="straightConnector1">
            <a:avLst/>
          </a:prstGeom>
          <a:noFill/>
          <a:ln w="38160" cap="sq">
            <a:solidFill>
              <a:srgbClr val="0070C0"/>
            </a:solidFill>
            <a:miter lim="800000"/>
            <a:headEnd/>
            <a:tailEnd/>
          </a:ln>
          <a:extLst>
            <a:ext uri="{909E8E84-426E-40DD-AFC4-6F175D3DCCD1}">
              <a14:hiddenFill xmlns:a14="http://schemas.microsoft.com/office/drawing/2010/main">
                <a:noFill/>
              </a14:hiddenFill>
            </a:ext>
          </a:extLst>
        </p:spPr>
      </p:cxnSp>
      <p:sp>
        <p:nvSpPr>
          <p:cNvPr id="75787" name="Text Box 24"/>
          <p:cNvSpPr txBox="1">
            <a:spLocks noChangeArrowheads="1"/>
          </p:cNvSpPr>
          <p:nvPr/>
        </p:nvSpPr>
        <p:spPr bwMode="auto">
          <a:xfrm>
            <a:off x="2422525" y="2219325"/>
            <a:ext cx="12017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evidence</a:t>
            </a:r>
            <a:endParaRPr lang="en-US" altLang="en-US" sz="2000">
              <a:solidFill>
                <a:srgbClr val="000000"/>
              </a:solidFill>
              <a:latin typeface="Arial" panose="020B0604020202020204" pitchFamily="34" charset="0"/>
              <a:cs typeface="Arial" panose="020B0604020202020204" pitchFamily="34" charset="0"/>
            </a:endParaRPr>
          </a:p>
        </p:txBody>
      </p:sp>
      <p:sp>
        <p:nvSpPr>
          <p:cNvPr id="75788" name="Text Box 25"/>
          <p:cNvSpPr txBox="1">
            <a:spLocks noChangeArrowheads="1"/>
          </p:cNvSpPr>
          <p:nvPr/>
        </p:nvSpPr>
        <p:spPr bwMode="auto">
          <a:xfrm>
            <a:off x="5778500" y="2255838"/>
            <a:ext cx="21431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Decision Variable</a:t>
            </a:r>
            <a:endParaRPr lang="en-US" altLang="en-US" sz="2000">
              <a:solidFill>
                <a:srgbClr val="000000"/>
              </a:solidFill>
              <a:latin typeface="Arial" panose="020B0604020202020204" pitchFamily="34" charset="0"/>
              <a:cs typeface="Arial" panose="020B0604020202020204" pitchFamily="34" charset="0"/>
            </a:endParaRPr>
          </a:p>
        </p:txBody>
      </p:sp>
      <p:sp>
        <p:nvSpPr>
          <p:cNvPr id="75789" name="Rectangle 2"/>
          <p:cNvSpPr>
            <a:spLocks noChangeArrowheads="1"/>
          </p:cNvSpPr>
          <p:nvPr/>
        </p:nvSpPr>
        <p:spPr bwMode="auto">
          <a:xfrm>
            <a:off x="5654675" y="4089400"/>
            <a:ext cx="285750" cy="27622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Tree>
    <p:extLst>
      <p:ext uri="{BB962C8B-B14F-4D97-AF65-F5344CB8AC3E}">
        <p14:creationId xmlns:p14="http://schemas.microsoft.com/office/powerpoint/2010/main" val="35931543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457200" y="889000"/>
            <a:ext cx="8229600" cy="977900"/>
          </a:xfrm>
        </p:spPr>
        <p:txBody>
          <a:bodyPr/>
          <a:lstStyle/>
          <a:p>
            <a:pPr algn="ctr" eaLnBrk="1" hangingPunct="1"/>
            <a:br>
              <a:rPr lang="en-US" altLang="en-US" sz="3200" b="1" dirty="0">
                <a:solidFill>
                  <a:srgbClr val="C00000"/>
                </a:solidFill>
              </a:rPr>
            </a:br>
            <a:r>
              <a:rPr lang="en-US" altLang="en-US" sz="3200" b="1" dirty="0">
                <a:solidFill>
                  <a:srgbClr val="C00000"/>
                </a:solidFill>
              </a:rPr>
              <a:t>- “direct,” but how interpretable?</a:t>
            </a:r>
          </a:p>
        </p:txBody>
      </p:sp>
      <p:pic>
        <p:nvPicPr>
          <p:cNvPr id="71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2447925"/>
            <a:ext cx="457676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0928" r="59064"/>
          <a:stretch/>
        </p:blipFill>
        <p:spPr bwMode="auto">
          <a:xfrm>
            <a:off x="44450" y="1552575"/>
            <a:ext cx="1446147"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1728955" y="2095500"/>
            <a:ext cx="259992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err="1"/>
              <a:t>Endophenotypic</a:t>
            </a:r>
            <a:r>
              <a:rPr lang="en-US" altLang="en-US" sz="2000" dirty="0"/>
              <a:t> “P1” deficit in schizophrenia </a:t>
            </a:r>
          </a:p>
          <a:p>
            <a:r>
              <a:rPr lang="en-US" altLang="en-US" sz="2000" dirty="0">
                <a:solidFill>
                  <a:srgbClr val="C00000"/>
                </a:solidFill>
              </a:rPr>
              <a:t>-a problem with basic sensory processing?</a:t>
            </a:r>
          </a:p>
          <a:p>
            <a:r>
              <a:rPr lang="en-US" altLang="en-US" sz="2000" dirty="0">
                <a:solidFill>
                  <a:srgbClr val="C00000"/>
                </a:solidFill>
              </a:rPr>
              <a:t>- But WHAT exactly?</a:t>
            </a:r>
          </a:p>
        </p:txBody>
      </p:sp>
      <p:sp>
        <p:nvSpPr>
          <p:cNvPr id="11" name="TextBox 10"/>
          <p:cNvSpPr txBox="1">
            <a:spLocks noChangeArrowheads="1"/>
          </p:cNvSpPr>
          <p:nvPr/>
        </p:nvSpPr>
        <p:spPr bwMode="auto">
          <a:xfrm>
            <a:off x="7543800" y="5334000"/>
            <a:ext cx="1355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a:solidFill>
                  <a:srgbClr val="C00000"/>
                </a:solidFill>
              </a:rPr>
              <a:t>But what IS it??</a:t>
            </a:r>
          </a:p>
        </p:txBody>
      </p:sp>
      <p:sp>
        <p:nvSpPr>
          <p:cNvPr id="7177" name="TextBox 8"/>
          <p:cNvSpPr txBox="1">
            <a:spLocks noChangeArrowheads="1"/>
          </p:cNvSpPr>
          <p:nvPr/>
        </p:nvSpPr>
        <p:spPr bwMode="auto">
          <a:xfrm>
            <a:off x="7772400" y="6400800"/>
            <a:ext cx="11366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t>Polich (2007)</a:t>
            </a:r>
          </a:p>
        </p:txBody>
      </p:sp>
      <p:sp>
        <p:nvSpPr>
          <p:cNvPr id="36873" name="Title 1"/>
          <p:cNvSpPr txBox="1">
            <a:spLocks noChangeArrowheads="1"/>
          </p:cNvSpPr>
          <p:nvPr/>
        </p:nvSpPr>
        <p:spPr bwMode="auto">
          <a:xfrm>
            <a:off x="457200" y="242888"/>
            <a:ext cx="82296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gn="ctr"/>
            <a:r>
              <a:rPr lang="en-US" altLang="en-US" sz="3200" b="1">
                <a:solidFill>
                  <a:srgbClr val="000000"/>
                </a:solidFill>
              </a:rPr>
              <a:t>Human ERP indices of neural processing: </a:t>
            </a:r>
            <a:br>
              <a:rPr lang="en-US" altLang="en-US" sz="3200" b="1">
                <a:solidFill>
                  <a:srgbClr val="000000"/>
                </a:solidFill>
              </a:rPr>
            </a:br>
            <a:r>
              <a:rPr lang="en-US" altLang="en-US" sz="3200" b="1">
                <a:solidFill>
                  <a:srgbClr val="00B050"/>
                </a:solidFill>
              </a:rPr>
              <a:t> - diagnostic value?</a:t>
            </a:r>
            <a:endParaRPr lang="en-US" altLang="en-US" sz="3200" b="1">
              <a:solidFill>
                <a:srgbClr val="C00000"/>
              </a:solidFill>
            </a:endParaRPr>
          </a:p>
        </p:txBody>
      </p:sp>
      <p:pic>
        <p:nvPicPr>
          <p:cNvPr id="12" name="Picture 12" descr="YeapStim.png"/>
          <p:cNvPicPr>
            <a:picLocks noChangeAspect="1"/>
          </p:cNvPicPr>
          <p:nvPr/>
        </p:nvPicPr>
        <p:blipFill rotWithShape="1">
          <a:blip r:embed="rId5">
            <a:extLst>
              <a:ext uri="{28A0092B-C50C-407E-A947-70E740481C1C}">
                <a14:useLocalDpi xmlns:a14="http://schemas.microsoft.com/office/drawing/2010/main" val="0"/>
              </a:ext>
            </a:extLst>
          </a:blip>
          <a:srcRect l="50298" t="50358"/>
          <a:stretch/>
        </p:blipFill>
        <p:spPr bwMode="auto">
          <a:xfrm>
            <a:off x="44450" y="333114"/>
            <a:ext cx="1046249" cy="9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descr="Yeap_PO4.png"/>
          <p:cNvPicPr>
            <a:picLocks noChangeAspect="1"/>
          </p:cNvPicPr>
          <p:nvPr/>
        </p:nvPicPr>
        <p:blipFill rotWithShape="1">
          <a:blip r:embed="rId6">
            <a:extLst>
              <a:ext uri="{28A0092B-C50C-407E-A947-70E740481C1C}">
                <a14:useLocalDpi xmlns:a14="http://schemas.microsoft.com/office/drawing/2010/main" val="0"/>
              </a:ext>
            </a:extLst>
          </a:blip>
          <a:srcRect l="1" t="6665" r="30359" b="-1"/>
          <a:stretch/>
        </p:blipFill>
        <p:spPr bwMode="auto">
          <a:xfrm>
            <a:off x="1341712" y="3884546"/>
            <a:ext cx="2586951" cy="280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570" y="4974356"/>
            <a:ext cx="2095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2459038" y="65500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600" dirty="0">
                <a:solidFill>
                  <a:schemeClr val="tx1"/>
                </a:solidFill>
              </a:rPr>
              <a:t>Time (</a:t>
            </a:r>
            <a:r>
              <a:rPr lang="en-US" altLang="en-US" sz="1600" dirty="0" err="1">
                <a:solidFill>
                  <a:schemeClr val="tx1"/>
                </a:solidFill>
              </a:rPr>
              <a:t>ms</a:t>
            </a:r>
            <a:r>
              <a:rPr lang="en-US" altLang="en-US" sz="1600" dirty="0">
                <a:solidFill>
                  <a:schemeClr val="tx1"/>
                </a:solidFill>
              </a:rPr>
              <a:t>)</a:t>
            </a:r>
          </a:p>
        </p:txBody>
      </p:sp>
      <p:sp>
        <p:nvSpPr>
          <p:cNvPr id="19" name="TextBox 18"/>
          <p:cNvSpPr txBox="1"/>
          <p:nvPr/>
        </p:nvSpPr>
        <p:spPr>
          <a:xfrm>
            <a:off x="1598152" y="3798419"/>
            <a:ext cx="981231" cy="369332"/>
          </a:xfrm>
          <a:prstGeom prst="rect">
            <a:avLst/>
          </a:prstGeom>
          <a:noFill/>
        </p:spPr>
        <p:txBody>
          <a:bodyPr wrap="none">
            <a:spAutoFit/>
          </a:bodyPr>
          <a:lstStyle/>
          <a:p>
            <a:pPr eaLnBrk="1" hangingPunct="1">
              <a:buClr>
                <a:srgbClr val="000000"/>
              </a:buClr>
              <a:buSzPct val="100000"/>
              <a:buFont typeface="Times New Roman" pitchFamily="18" charset="0"/>
              <a:buNone/>
              <a:defRPr/>
            </a:pPr>
            <a:r>
              <a:rPr lang="en-US" b="1" dirty="0">
                <a:solidFill>
                  <a:srgbClr val="002060"/>
                </a:solidFill>
                <a:ea typeface="ＭＳ Ｐゴシック" charset="-128"/>
              </a:rPr>
              <a:t>C</a:t>
            </a:r>
            <a:r>
              <a:rPr lang="en-US" sz="1800" b="1" dirty="0">
                <a:solidFill>
                  <a:srgbClr val="002060"/>
                </a:solidFill>
                <a:ea typeface="ＭＳ Ｐゴシック" charset="-128"/>
              </a:rPr>
              <a:t>ontrols</a:t>
            </a:r>
          </a:p>
        </p:txBody>
      </p:sp>
      <p:sp>
        <p:nvSpPr>
          <p:cNvPr id="20" name="TextBox 24"/>
          <p:cNvSpPr txBox="1">
            <a:spLocks noChangeArrowheads="1"/>
          </p:cNvSpPr>
          <p:nvPr/>
        </p:nvSpPr>
        <p:spPr bwMode="auto">
          <a:xfrm>
            <a:off x="1549770" y="4821956"/>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800" b="1" dirty="0">
                <a:solidFill>
                  <a:srgbClr val="00B050"/>
                </a:solidFill>
              </a:rPr>
              <a:t>Patients</a:t>
            </a:r>
          </a:p>
        </p:txBody>
      </p:sp>
      <p:sp>
        <p:nvSpPr>
          <p:cNvPr id="21" name="TextBox 25"/>
          <p:cNvSpPr txBox="1">
            <a:spLocks noChangeArrowheads="1"/>
          </p:cNvSpPr>
          <p:nvPr/>
        </p:nvSpPr>
        <p:spPr bwMode="auto">
          <a:xfrm>
            <a:off x="1552909" y="4533355"/>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800" b="1" dirty="0">
                <a:solidFill>
                  <a:srgbClr val="FF0000"/>
                </a:solidFill>
              </a:rPr>
              <a:t>Relatives</a:t>
            </a:r>
          </a:p>
        </p:txBody>
      </p:sp>
      <p:sp>
        <p:nvSpPr>
          <p:cNvPr id="7174" name="TextBox 8"/>
          <p:cNvSpPr txBox="1">
            <a:spLocks noChangeArrowheads="1"/>
          </p:cNvSpPr>
          <p:nvPr/>
        </p:nvSpPr>
        <p:spPr bwMode="auto">
          <a:xfrm>
            <a:off x="2754174" y="6043912"/>
            <a:ext cx="183356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t>Yeap, Kelly et al (2006)</a:t>
            </a:r>
          </a:p>
        </p:txBody>
      </p:sp>
      <p:cxnSp>
        <p:nvCxnSpPr>
          <p:cNvPr id="7" name="Straight Connector 6"/>
          <p:cNvCxnSpPr/>
          <p:nvPr/>
        </p:nvCxnSpPr>
        <p:spPr bwMode="auto">
          <a:xfrm>
            <a:off x="4513263" y="2824163"/>
            <a:ext cx="0" cy="3403600"/>
          </a:xfrm>
          <a:prstGeom prst="line">
            <a:avLst/>
          </a:prstGeom>
          <a:ln w="38100"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671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7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174">
                                            <p:bg/>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174">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177">
                                            <p:bg/>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177">
                                            <p:txEl>
                                              <p:pRg st="0" end="0"/>
                                            </p:txEl>
                                          </p:spTgt>
                                        </p:tgtEl>
                                        <p:attrNameLst>
                                          <p:attrName>style.visibility</p:attrName>
                                        </p:attrNameLst>
                                      </p:cBhvr>
                                      <p:to>
                                        <p:strVal val="visible"/>
                                      </p:to>
                                    </p:se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7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1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autoUpdateAnimBg="0"/>
      <p:bldP spid="10" grpId="0" build="p" autoUpdateAnimBg="0"/>
      <p:bldP spid="11" grpId="0" build="p" autoUpdateAnimBg="0"/>
      <p:bldP spid="7177" grpId="0" build="p" animBg="1" autoUpdateAnimBg="0"/>
      <p:bldP spid="7174" grpId="0" build="p" animBg="1" autoUpdateAnimBg="0"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cxnSp>
        <p:nvCxnSpPr>
          <p:cNvPr id="77826" name="AutoShape 14"/>
          <p:cNvCxnSpPr>
            <a:cxnSpLocks noChangeShapeType="1"/>
          </p:cNvCxnSpPr>
          <p:nvPr/>
        </p:nvCxnSpPr>
        <p:spPr bwMode="auto">
          <a:xfrm flipV="1">
            <a:off x="1203325" y="1928813"/>
            <a:ext cx="3581400" cy="222250"/>
          </a:xfrm>
          <a:prstGeom prst="bentConnector3">
            <a:avLst>
              <a:gd name="adj1" fmla="val 50000"/>
            </a:avLst>
          </a:prstGeom>
          <a:noFill/>
          <a:ln w="38160" cap="sq">
            <a:solidFill>
              <a:srgbClr val="C00000"/>
            </a:solidFill>
            <a:round/>
            <a:headEnd/>
            <a:tailEnd/>
          </a:ln>
          <a:extLst>
            <a:ext uri="{909E8E84-426E-40DD-AFC4-6F175D3DCCD1}">
              <a14:hiddenFill xmlns:a14="http://schemas.microsoft.com/office/drawing/2010/main">
                <a:noFill/>
              </a14:hiddenFill>
            </a:ext>
          </a:extLst>
        </p:spPr>
      </p:cxnSp>
      <p:cxnSp>
        <p:nvCxnSpPr>
          <p:cNvPr id="77827" name="AutoShape 15"/>
          <p:cNvCxnSpPr>
            <a:cxnSpLocks noChangeShapeType="1"/>
          </p:cNvCxnSpPr>
          <p:nvPr/>
        </p:nvCxnSpPr>
        <p:spPr bwMode="auto">
          <a:xfrm flipV="1">
            <a:off x="1203325" y="1746250"/>
            <a:ext cx="3581400" cy="404813"/>
          </a:xfrm>
          <a:prstGeom prst="bentConnector3">
            <a:avLst>
              <a:gd name="adj1" fmla="val 50000"/>
            </a:avLst>
          </a:prstGeom>
          <a:noFill/>
          <a:ln w="38160" cap="sq">
            <a:solidFill>
              <a:srgbClr val="FFC000"/>
            </a:solidFill>
            <a:round/>
            <a:headEnd/>
            <a:tailEnd/>
          </a:ln>
          <a:extLst>
            <a:ext uri="{909E8E84-426E-40DD-AFC4-6F175D3DCCD1}">
              <a14:hiddenFill xmlns:a14="http://schemas.microsoft.com/office/drawing/2010/main">
                <a:noFill/>
              </a14:hiddenFill>
            </a:ext>
          </a:extLst>
        </p:spPr>
      </p:cxnSp>
      <p:cxnSp>
        <p:nvCxnSpPr>
          <p:cNvPr id="77828" name="AutoShape 16"/>
          <p:cNvCxnSpPr>
            <a:cxnSpLocks noChangeShapeType="1"/>
          </p:cNvCxnSpPr>
          <p:nvPr/>
        </p:nvCxnSpPr>
        <p:spPr bwMode="auto">
          <a:xfrm flipV="1">
            <a:off x="1203325" y="1562100"/>
            <a:ext cx="3581400" cy="588963"/>
          </a:xfrm>
          <a:prstGeom prst="bentConnector3">
            <a:avLst>
              <a:gd name="adj1" fmla="val 50000"/>
            </a:avLst>
          </a:prstGeom>
          <a:noFill/>
          <a:ln w="38160" cap="sq">
            <a:solidFill>
              <a:srgbClr val="00B050"/>
            </a:solidFill>
            <a:round/>
            <a:headEnd/>
            <a:tailEnd/>
          </a:ln>
          <a:extLst>
            <a:ext uri="{909E8E84-426E-40DD-AFC4-6F175D3DCCD1}">
              <a14:hiddenFill xmlns:a14="http://schemas.microsoft.com/office/drawing/2010/main">
                <a:noFill/>
              </a14:hiddenFill>
            </a:ext>
          </a:extLst>
        </p:spPr>
      </p:cxnSp>
      <p:cxnSp>
        <p:nvCxnSpPr>
          <p:cNvPr id="77829" name="AutoShape 17"/>
          <p:cNvCxnSpPr>
            <a:cxnSpLocks noChangeShapeType="1"/>
          </p:cNvCxnSpPr>
          <p:nvPr/>
        </p:nvCxnSpPr>
        <p:spPr bwMode="auto">
          <a:xfrm flipV="1">
            <a:off x="1233488" y="1339850"/>
            <a:ext cx="3551237" cy="820738"/>
          </a:xfrm>
          <a:prstGeom prst="bentConnector3">
            <a:avLst>
              <a:gd name="adj1" fmla="val 50000"/>
            </a:avLst>
          </a:prstGeom>
          <a:noFill/>
          <a:ln w="38160" cap="sq">
            <a:solidFill>
              <a:srgbClr val="0070C0"/>
            </a:solidFill>
            <a:round/>
            <a:headEnd/>
            <a:tailEnd/>
          </a:ln>
          <a:extLst>
            <a:ext uri="{909E8E84-426E-40DD-AFC4-6F175D3DCCD1}">
              <a14:hiddenFill xmlns:a14="http://schemas.microsoft.com/office/drawing/2010/main">
                <a:noFill/>
              </a14:hiddenFill>
            </a:ext>
          </a:extLst>
        </p:spPr>
      </p:cxnSp>
      <p:cxnSp>
        <p:nvCxnSpPr>
          <p:cNvPr id="77830" name="AutoShape 19"/>
          <p:cNvCxnSpPr>
            <a:cxnSpLocks noChangeShapeType="1"/>
          </p:cNvCxnSpPr>
          <p:nvPr/>
        </p:nvCxnSpPr>
        <p:spPr bwMode="auto">
          <a:xfrm flipV="1">
            <a:off x="6235700" y="1339850"/>
            <a:ext cx="533400" cy="838200"/>
          </a:xfrm>
          <a:prstGeom prst="straightConnector1">
            <a:avLst/>
          </a:prstGeom>
          <a:noFill/>
          <a:ln w="38160" cap="sq">
            <a:solidFill>
              <a:srgbClr val="0070C0"/>
            </a:solidFill>
            <a:miter lim="800000"/>
            <a:headEnd/>
            <a:tailEnd type="arrow" w="med" len="med"/>
          </a:ln>
          <a:extLst>
            <a:ext uri="{909E8E84-426E-40DD-AFC4-6F175D3DCCD1}">
              <a14:hiddenFill xmlns:a14="http://schemas.microsoft.com/office/drawing/2010/main">
                <a:noFill/>
              </a14:hiddenFill>
            </a:ext>
          </a:extLst>
        </p:spPr>
      </p:cxnSp>
      <p:cxnSp>
        <p:nvCxnSpPr>
          <p:cNvPr id="77831" name="AutoShape 20"/>
          <p:cNvCxnSpPr>
            <a:cxnSpLocks noChangeShapeType="1"/>
          </p:cNvCxnSpPr>
          <p:nvPr/>
        </p:nvCxnSpPr>
        <p:spPr bwMode="auto">
          <a:xfrm flipV="1">
            <a:off x="6235700" y="1495425"/>
            <a:ext cx="742950" cy="684213"/>
          </a:xfrm>
          <a:prstGeom prst="straightConnector1">
            <a:avLst/>
          </a:prstGeom>
          <a:noFill/>
          <a:ln w="38160" cap="sq">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7832" name="AutoShape 21"/>
          <p:cNvCxnSpPr>
            <a:cxnSpLocks noChangeShapeType="1"/>
          </p:cNvCxnSpPr>
          <p:nvPr/>
        </p:nvCxnSpPr>
        <p:spPr bwMode="auto">
          <a:xfrm flipV="1">
            <a:off x="6235700" y="1649413"/>
            <a:ext cx="981075" cy="530225"/>
          </a:xfrm>
          <a:prstGeom prst="straightConnector1">
            <a:avLst/>
          </a:prstGeom>
          <a:noFill/>
          <a:ln w="38160" cap="sq">
            <a:solidFill>
              <a:srgbClr val="FFC000"/>
            </a:solidFill>
            <a:miter lim="800000"/>
            <a:headEnd/>
            <a:tailEnd type="arrow" w="med" len="med"/>
          </a:ln>
          <a:extLst>
            <a:ext uri="{909E8E84-426E-40DD-AFC4-6F175D3DCCD1}">
              <a14:hiddenFill xmlns:a14="http://schemas.microsoft.com/office/drawing/2010/main">
                <a:noFill/>
              </a14:hiddenFill>
            </a:ext>
          </a:extLst>
        </p:spPr>
      </p:cxnSp>
      <p:cxnSp>
        <p:nvCxnSpPr>
          <p:cNvPr id="77833" name="AutoShape 22"/>
          <p:cNvCxnSpPr>
            <a:cxnSpLocks noChangeShapeType="1"/>
          </p:cNvCxnSpPr>
          <p:nvPr/>
        </p:nvCxnSpPr>
        <p:spPr bwMode="auto">
          <a:xfrm flipV="1">
            <a:off x="6235700" y="1811338"/>
            <a:ext cx="1268413" cy="366712"/>
          </a:xfrm>
          <a:prstGeom prst="straightConnector1">
            <a:avLst/>
          </a:prstGeom>
          <a:noFill/>
          <a:ln w="38160" cap="sq">
            <a:solidFill>
              <a:srgbClr val="C00000"/>
            </a:solidFill>
            <a:miter lim="800000"/>
            <a:headEnd/>
            <a:tailEnd type="arrow" w="med" len="med"/>
          </a:ln>
          <a:extLst>
            <a:ext uri="{909E8E84-426E-40DD-AFC4-6F175D3DCCD1}">
              <a14:hiddenFill xmlns:a14="http://schemas.microsoft.com/office/drawing/2010/main">
                <a:noFill/>
              </a14:hiddenFill>
            </a:ext>
          </a:extLst>
        </p:spPr>
      </p:cxnSp>
      <p:cxnSp>
        <p:nvCxnSpPr>
          <p:cNvPr id="77834" name="AutoShape 23"/>
          <p:cNvCxnSpPr>
            <a:cxnSpLocks noChangeShapeType="1"/>
          </p:cNvCxnSpPr>
          <p:nvPr/>
        </p:nvCxnSpPr>
        <p:spPr bwMode="auto">
          <a:xfrm>
            <a:off x="5702300" y="2179638"/>
            <a:ext cx="533400" cy="1587"/>
          </a:xfrm>
          <a:prstGeom prst="straightConnector1">
            <a:avLst/>
          </a:prstGeom>
          <a:noFill/>
          <a:ln w="38160" cap="sq">
            <a:solidFill>
              <a:srgbClr val="0070C0"/>
            </a:solidFill>
            <a:miter lim="800000"/>
            <a:headEnd/>
            <a:tailEnd/>
          </a:ln>
          <a:extLst>
            <a:ext uri="{909E8E84-426E-40DD-AFC4-6F175D3DCCD1}">
              <a14:hiddenFill xmlns:a14="http://schemas.microsoft.com/office/drawing/2010/main">
                <a:noFill/>
              </a14:hiddenFill>
            </a:ext>
          </a:extLst>
        </p:spPr>
      </p:cxnSp>
      <p:sp>
        <p:nvSpPr>
          <p:cNvPr id="77835" name="Text Box 24"/>
          <p:cNvSpPr txBox="1">
            <a:spLocks noChangeArrowheads="1"/>
          </p:cNvSpPr>
          <p:nvPr/>
        </p:nvSpPr>
        <p:spPr bwMode="auto">
          <a:xfrm>
            <a:off x="2422525" y="2219325"/>
            <a:ext cx="12017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evidence</a:t>
            </a:r>
            <a:endParaRPr lang="en-US" altLang="en-US" sz="2000">
              <a:solidFill>
                <a:srgbClr val="000000"/>
              </a:solidFill>
              <a:latin typeface="Arial" panose="020B0604020202020204" pitchFamily="34" charset="0"/>
              <a:cs typeface="Arial" panose="020B0604020202020204" pitchFamily="34" charset="0"/>
            </a:endParaRPr>
          </a:p>
        </p:txBody>
      </p:sp>
      <p:sp>
        <p:nvSpPr>
          <p:cNvPr id="77836" name="Text Box 25"/>
          <p:cNvSpPr txBox="1">
            <a:spLocks noChangeArrowheads="1"/>
          </p:cNvSpPr>
          <p:nvPr/>
        </p:nvSpPr>
        <p:spPr bwMode="auto">
          <a:xfrm>
            <a:off x="5778500" y="2255838"/>
            <a:ext cx="21431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Decision Variable</a:t>
            </a:r>
            <a:endParaRPr lang="en-US" altLang="en-US" sz="2000">
              <a:solidFill>
                <a:srgbClr val="000000"/>
              </a:solidFill>
              <a:latin typeface="Arial" panose="020B0604020202020204" pitchFamily="34" charset="0"/>
              <a:cs typeface="Arial" panose="020B0604020202020204" pitchFamily="34" charset="0"/>
            </a:endParaRPr>
          </a:p>
        </p:txBody>
      </p:sp>
      <p:sp>
        <p:nvSpPr>
          <p:cNvPr id="77837"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pic>
        <p:nvPicPr>
          <p:cNvPr id="77838" name="Picture 1"/>
          <p:cNvPicPr>
            <a:picLocks noChangeAspect="1" noChangeArrowheads="1"/>
          </p:cNvPicPr>
          <p:nvPr/>
        </p:nvPicPr>
        <p:blipFill>
          <a:blip r:embed="rId3">
            <a:extLst>
              <a:ext uri="{28A0092B-C50C-407E-A947-70E740481C1C}">
                <a14:useLocalDpi xmlns:a14="http://schemas.microsoft.com/office/drawing/2010/main" val="0"/>
              </a:ext>
            </a:extLst>
          </a:blip>
          <a:srcRect l="2921" r="25430" b="66264"/>
          <a:stretch>
            <a:fillRect/>
          </a:stretch>
        </p:blipFill>
        <p:spPr bwMode="auto">
          <a:xfrm>
            <a:off x="900113" y="3887788"/>
            <a:ext cx="717391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9" name="Rectangle 2"/>
          <p:cNvSpPr>
            <a:spLocks noChangeArrowheads="1"/>
          </p:cNvSpPr>
          <p:nvPr/>
        </p:nvSpPr>
        <p:spPr bwMode="auto">
          <a:xfrm>
            <a:off x="5654675" y="4089400"/>
            <a:ext cx="285750" cy="27622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
        <p:nvSpPr>
          <p:cNvPr id="77840" name="Text Box 1"/>
          <p:cNvSpPr txBox="1">
            <a:spLocks noChangeArrowheads="1"/>
          </p:cNvSpPr>
          <p:nvPr/>
        </p:nvSpPr>
        <p:spPr bwMode="auto">
          <a:xfrm>
            <a:off x="1228725" y="3132138"/>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Continuous Dot-Motion Task</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8588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3">
            <a:extLst>
              <a:ext uri="{28A0092B-C50C-407E-A947-70E740481C1C}">
                <a14:useLocalDpi xmlns:a14="http://schemas.microsoft.com/office/drawing/2010/main" val="0"/>
              </a:ext>
            </a:extLst>
          </a:blip>
          <a:srcRect t="33736"/>
          <a:stretch>
            <a:fillRect/>
          </a:stretch>
        </p:blipFill>
        <p:spPr bwMode="auto">
          <a:xfrm>
            <a:off x="1012825" y="2035175"/>
            <a:ext cx="7620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ext Box 2"/>
          <p:cNvSpPr txBox="1">
            <a:spLocks noChangeArrowheads="1"/>
          </p:cNvSpPr>
          <p:nvPr/>
        </p:nvSpPr>
        <p:spPr bwMode="auto">
          <a:xfrm rot="-5400000">
            <a:off x="-458787" y="2468562"/>
            <a:ext cx="21224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ABSTRACT</a:t>
            </a:r>
          </a:p>
          <a:p>
            <a:pPr algn="ctr" eaLnBrk="1" hangingPunct="1">
              <a:buSzPct val="100000"/>
            </a:pPr>
            <a:r>
              <a:rPr lang="en-US" altLang="en-US" sz="2000">
                <a:solidFill>
                  <a:srgbClr val="000000"/>
                </a:solidFill>
                <a:latin typeface="Arial" panose="020B0604020202020204" pitchFamily="34" charset="0"/>
              </a:rPr>
              <a:t>ACCUMULATOR</a:t>
            </a:r>
            <a:endParaRPr lang="en-US" altLang="en-US" sz="2000">
              <a:solidFill>
                <a:srgbClr val="000000"/>
              </a:solidFill>
              <a:latin typeface="Arial" panose="020B0604020202020204" pitchFamily="34" charset="0"/>
              <a:cs typeface="Arial" panose="020B0604020202020204" pitchFamily="34" charset="0"/>
            </a:endParaRPr>
          </a:p>
        </p:txBody>
      </p:sp>
      <p:sp>
        <p:nvSpPr>
          <p:cNvPr id="79875" name="Text Box 3"/>
          <p:cNvSpPr txBox="1">
            <a:spLocks noChangeArrowheads="1"/>
          </p:cNvSpPr>
          <p:nvPr/>
        </p:nvSpPr>
        <p:spPr bwMode="auto">
          <a:xfrm rot="-5400000">
            <a:off x="-382587" y="4586287"/>
            <a:ext cx="19637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MOTOR</a:t>
            </a:r>
          </a:p>
          <a:p>
            <a:pPr algn="ctr" eaLnBrk="1" hangingPunct="1">
              <a:buSzPct val="100000"/>
            </a:pPr>
            <a:r>
              <a:rPr lang="en-US" altLang="en-US" sz="2000">
                <a:solidFill>
                  <a:srgbClr val="000000"/>
                </a:solidFill>
                <a:latin typeface="Arial" panose="020B0604020202020204" pitchFamily="34" charset="0"/>
              </a:rPr>
              <a:t>PREPARATION</a:t>
            </a:r>
            <a:endParaRPr lang="en-US" altLang="en-US" sz="2000">
              <a:solidFill>
                <a:srgbClr val="000000"/>
              </a:solidFill>
              <a:latin typeface="Arial" panose="020B0604020202020204" pitchFamily="34" charset="0"/>
              <a:cs typeface="Arial" panose="020B0604020202020204" pitchFamily="34" charset="0"/>
            </a:endParaRPr>
          </a:p>
        </p:txBody>
      </p:sp>
      <p:sp>
        <p:nvSpPr>
          <p:cNvPr id="79876" name="Rectangle 5"/>
          <p:cNvSpPr>
            <a:spLocks noChangeArrowheads="1"/>
          </p:cNvSpPr>
          <p:nvPr/>
        </p:nvSpPr>
        <p:spPr bwMode="auto">
          <a:xfrm>
            <a:off x="250825" y="3933825"/>
            <a:ext cx="8712200" cy="201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
        <p:nvSpPr>
          <p:cNvPr id="79877"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sp>
        <p:nvSpPr>
          <p:cNvPr id="79878" name="TextBox 10"/>
          <p:cNvSpPr txBox="1">
            <a:spLocks noChangeArrowheads="1"/>
          </p:cNvSpPr>
          <p:nvPr/>
        </p:nvSpPr>
        <p:spPr bwMode="auto">
          <a:xfrm>
            <a:off x="1116013" y="1573213"/>
            <a:ext cx="153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Motion On</a:t>
            </a:r>
          </a:p>
        </p:txBody>
      </p:sp>
      <p:sp>
        <p:nvSpPr>
          <p:cNvPr id="79879" name="TextBox 11"/>
          <p:cNvSpPr txBox="1">
            <a:spLocks noChangeArrowheads="1"/>
          </p:cNvSpPr>
          <p:nvPr/>
        </p:nvSpPr>
        <p:spPr bwMode="auto">
          <a:xfrm>
            <a:off x="5621338" y="1573213"/>
            <a:ext cx="1379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Response</a:t>
            </a:r>
          </a:p>
        </p:txBody>
      </p:sp>
      <p:sp>
        <p:nvSpPr>
          <p:cNvPr id="79880"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593162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t="33736"/>
          <a:stretch>
            <a:fillRect/>
          </a:stretch>
        </p:blipFill>
        <p:spPr bwMode="auto">
          <a:xfrm>
            <a:off x="1012825" y="2035175"/>
            <a:ext cx="7620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 Box 2"/>
          <p:cNvSpPr txBox="1">
            <a:spLocks noChangeArrowheads="1"/>
          </p:cNvSpPr>
          <p:nvPr/>
        </p:nvSpPr>
        <p:spPr bwMode="auto">
          <a:xfrm rot="-5400000">
            <a:off x="-458787" y="2468562"/>
            <a:ext cx="21224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ABSTRACT</a:t>
            </a:r>
          </a:p>
          <a:p>
            <a:pPr algn="ctr" eaLnBrk="1" hangingPunct="1">
              <a:buSzPct val="100000"/>
            </a:pPr>
            <a:r>
              <a:rPr lang="en-US" altLang="en-US" sz="2000">
                <a:solidFill>
                  <a:srgbClr val="000000"/>
                </a:solidFill>
                <a:latin typeface="Arial" panose="020B0604020202020204" pitchFamily="34" charset="0"/>
              </a:rPr>
              <a:t>ACCUMULATOR</a:t>
            </a:r>
            <a:endParaRPr lang="en-US" altLang="en-US" sz="2000">
              <a:solidFill>
                <a:srgbClr val="000000"/>
              </a:solidFill>
              <a:latin typeface="Arial" panose="020B0604020202020204" pitchFamily="34" charset="0"/>
              <a:cs typeface="Arial" panose="020B0604020202020204" pitchFamily="34" charset="0"/>
            </a:endParaRPr>
          </a:p>
        </p:txBody>
      </p:sp>
      <p:sp>
        <p:nvSpPr>
          <p:cNvPr id="81923" name="Text Box 3"/>
          <p:cNvSpPr txBox="1">
            <a:spLocks noChangeArrowheads="1"/>
          </p:cNvSpPr>
          <p:nvPr/>
        </p:nvSpPr>
        <p:spPr bwMode="auto">
          <a:xfrm rot="-5400000">
            <a:off x="-382587" y="4586287"/>
            <a:ext cx="19637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MOTOR</a:t>
            </a:r>
          </a:p>
          <a:p>
            <a:pPr algn="ctr" eaLnBrk="1" hangingPunct="1">
              <a:buSzPct val="100000"/>
            </a:pPr>
            <a:r>
              <a:rPr lang="en-US" altLang="en-US" sz="2000">
                <a:solidFill>
                  <a:srgbClr val="000000"/>
                </a:solidFill>
                <a:latin typeface="Arial" panose="020B0604020202020204" pitchFamily="34" charset="0"/>
              </a:rPr>
              <a:t>PREPARATION</a:t>
            </a:r>
            <a:endParaRPr lang="en-US" altLang="en-US" sz="2000">
              <a:solidFill>
                <a:srgbClr val="000000"/>
              </a:solidFill>
              <a:latin typeface="Arial" panose="020B0604020202020204" pitchFamily="34" charset="0"/>
              <a:cs typeface="Arial" panose="020B0604020202020204" pitchFamily="34" charset="0"/>
            </a:endParaRPr>
          </a:p>
        </p:txBody>
      </p:sp>
      <p:sp>
        <p:nvSpPr>
          <p:cNvPr id="81924"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sp>
        <p:nvSpPr>
          <p:cNvPr id="81925" name="TextBox 9"/>
          <p:cNvSpPr txBox="1">
            <a:spLocks noChangeArrowheads="1"/>
          </p:cNvSpPr>
          <p:nvPr/>
        </p:nvSpPr>
        <p:spPr bwMode="auto">
          <a:xfrm>
            <a:off x="1763713" y="5013325"/>
            <a:ext cx="404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Lateralized Readiness Potential</a:t>
            </a:r>
          </a:p>
        </p:txBody>
      </p:sp>
      <p:sp>
        <p:nvSpPr>
          <p:cNvPr id="81926" name="TextBox 10"/>
          <p:cNvSpPr txBox="1">
            <a:spLocks noChangeArrowheads="1"/>
          </p:cNvSpPr>
          <p:nvPr/>
        </p:nvSpPr>
        <p:spPr bwMode="auto">
          <a:xfrm>
            <a:off x="6804025" y="5475288"/>
            <a:ext cx="1368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t>Click Left – Click Right</a:t>
            </a:r>
          </a:p>
        </p:txBody>
      </p:sp>
      <p:sp>
        <p:nvSpPr>
          <p:cNvPr id="81927" name="TextBox 11"/>
          <p:cNvSpPr txBox="1">
            <a:spLocks noChangeArrowheads="1"/>
          </p:cNvSpPr>
          <p:nvPr/>
        </p:nvSpPr>
        <p:spPr bwMode="auto">
          <a:xfrm>
            <a:off x="1116013" y="1573213"/>
            <a:ext cx="153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Motion On</a:t>
            </a:r>
          </a:p>
        </p:txBody>
      </p:sp>
      <p:sp>
        <p:nvSpPr>
          <p:cNvPr id="81928" name="TextBox 12"/>
          <p:cNvSpPr txBox="1">
            <a:spLocks noChangeArrowheads="1"/>
          </p:cNvSpPr>
          <p:nvPr/>
        </p:nvSpPr>
        <p:spPr bwMode="auto">
          <a:xfrm>
            <a:off x="5621338" y="1573213"/>
            <a:ext cx="1379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Response</a:t>
            </a:r>
          </a:p>
        </p:txBody>
      </p:sp>
      <p:sp>
        <p:nvSpPr>
          <p:cNvPr id="81929"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41257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428750"/>
            <a:ext cx="356235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428750"/>
            <a:ext cx="3048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4"/>
          <p:cNvSpPr txBox="1">
            <a:spLocks noChangeArrowheads="1"/>
          </p:cNvSpPr>
          <p:nvPr/>
        </p:nvSpPr>
        <p:spPr bwMode="auto">
          <a:xfrm>
            <a:off x="1195388" y="1028700"/>
            <a:ext cx="1790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0000"/>
                </a:solidFill>
                <a:latin typeface="Arial" panose="020B0604020202020204" pitchFamily="34" charset="0"/>
              </a:rPr>
              <a:t>Time pressure</a:t>
            </a:r>
            <a:endParaRPr lang="en-US" altLang="en-US" sz="2000">
              <a:solidFill>
                <a:srgbClr val="000000"/>
              </a:solidFill>
              <a:latin typeface="Arial" panose="020B0604020202020204" pitchFamily="34" charset="0"/>
              <a:cs typeface="Arial" panose="020B0604020202020204" pitchFamily="34" charset="0"/>
            </a:endParaRPr>
          </a:p>
        </p:txBody>
      </p:sp>
      <p:sp>
        <p:nvSpPr>
          <p:cNvPr id="90117" name="Text Box 5"/>
          <p:cNvSpPr txBox="1">
            <a:spLocks noChangeArrowheads="1"/>
          </p:cNvSpPr>
          <p:nvPr/>
        </p:nvSpPr>
        <p:spPr bwMode="auto">
          <a:xfrm>
            <a:off x="6024563" y="1047750"/>
            <a:ext cx="25574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0000"/>
                </a:solidFill>
                <a:latin typeface="Arial" panose="020B0604020202020204" pitchFamily="34" charset="0"/>
              </a:rPr>
              <a:t>Perceptual ambiguity</a:t>
            </a:r>
            <a:endParaRPr lang="en-US" altLang="en-US" sz="2000">
              <a:solidFill>
                <a:srgbClr val="000000"/>
              </a:solidFill>
              <a:latin typeface="Arial" panose="020B0604020202020204" pitchFamily="34" charset="0"/>
              <a:cs typeface="Arial" panose="020B0604020202020204" pitchFamily="34" charset="0"/>
            </a:endParaRPr>
          </a:p>
        </p:txBody>
      </p:sp>
      <p:sp>
        <p:nvSpPr>
          <p:cNvPr id="90118" name="TextBox 1"/>
          <p:cNvSpPr txBox="1">
            <a:spLocks noChangeArrowheads="1"/>
          </p:cNvSpPr>
          <p:nvPr/>
        </p:nvSpPr>
        <p:spPr bwMode="auto">
          <a:xfrm>
            <a:off x="385763" y="4208463"/>
            <a:ext cx="8559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2400"/>
              <a:t>We can expedite decisions when we need to, usually at a cost to accuracy</a:t>
            </a:r>
          </a:p>
          <a:p>
            <a:endParaRPr lang="en-US" altLang="en-IE" sz="2400"/>
          </a:p>
          <a:p>
            <a:r>
              <a:rPr lang="en-US" altLang="en-IE" sz="2400"/>
              <a:t>We can b</a:t>
            </a:r>
            <a:r>
              <a:rPr lang="en-IE" altLang="en-US" sz="2400"/>
              <a:t>ias </a:t>
            </a:r>
            <a:r>
              <a:rPr lang="en-US" altLang="en-IE" sz="2400"/>
              <a:t>our decisions</a:t>
            </a:r>
            <a:r>
              <a:rPr lang="en-IE" altLang="en-US" sz="2400"/>
              <a:t> in favour of more probable events</a:t>
            </a:r>
          </a:p>
        </p:txBody>
      </p:sp>
    </p:spTree>
    <p:extLst>
      <p:ext uri="{BB962C8B-B14F-4D97-AF65-F5344CB8AC3E}">
        <p14:creationId xmlns:p14="http://schemas.microsoft.com/office/powerpoint/2010/main" val="128373314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1"/>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sp>
        <p:nvSpPr>
          <p:cNvPr id="92162" name="Text Box 10"/>
          <p:cNvSpPr txBox="1">
            <a:spLocks noChangeArrowheads="1"/>
          </p:cNvSpPr>
          <p:nvPr/>
        </p:nvSpPr>
        <p:spPr bwMode="auto">
          <a:xfrm>
            <a:off x="3357563" y="1060450"/>
            <a:ext cx="24288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IE" sz="2800" b="1">
                <a:solidFill>
                  <a:srgbClr val="000000"/>
                </a:solidFill>
              </a:rPr>
              <a:t>Standard models: S</a:t>
            </a:r>
            <a:r>
              <a:rPr lang="en-US" altLang="en-US" sz="2800" b="1">
                <a:solidFill>
                  <a:srgbClr val="000000"/>
                </a:solidFill>
              </a:rPr>
              <a:t>peed-accuracy tradeoff</a:t>
            </a:r>
          </a:p>
        </p:txBody>
      </p:sp>
      <p:pic>
        <p:nvPicPr>
          <p:cNvPr id="9216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2279650"/>
            <a:ext cx="3903662"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3"/>
          <p:cNvSpPr txBox="1">
            <a:spLocks noChangeArrowheads="1"/>
          </p:cNvSpPr>
          <p:nvPr/>
        </p:nvSpPr>
        <p:spPr bwMode="auto">
          <a:xfrm>
            <a:off x="1555750" y="6338888"/>
            <a:ext cx="156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a:solidFill>
                  <a:srgbClr val="7030A0"/>
                </a:solidFill>
              </a:rPr>
              <a:t>Bogacz et al (2010)</a:t>
            </a:r>
          </a:p>
        </p:txBody>
      </p:sp>
      <p:sp>
        <p:nvSpPr>
          <p:cNvPr id="92165" name="TextBox 7"/>
          <p:cNvSpPr txBox="1">
            <a:spLocks noChangeArrowheads="1"/>
          </p:cNvSpPr>
          <p:nvPr/>
        </p:nvSpPr>
        <p:spPr bwMode="auto">
          <a:xfrm>
            <a:off x="563563" y="1911350"/>
            <a:ext cx="365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b="1"/>
              <a:t>Adjustment of constant bound</a:t>
            </a:r>
          </a:p>
        </p:txBody>
      </p:sp>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l="39046"/>
          <a:stretch>
            <a:fillRect/>
          </a:stretch>
        </p:blipFill>
        <p:spPr bwMode="auto">
          <a:xfrm>
            <a:off x="4889500" y="2249488"/>
            <a:ext cx="391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6138863" y="6388100"/>
            <a:ext cx="14986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defTabSz="457200">
              <a:defRPr/>
            </a:pPr>
            <a:r>
              <a:rPr lang="en-US" altLang="en-US" sz="1400" dirty="0">
                <a:solidFill>
                  <a:srgbClr val="7030A0"/>
                </a:solidFill>
                <a:latin typeface="+mj-lt"/>
                <a:cs typeface="Arial" panose="020B0604020202020204" pitchFamily="34" charset="0"/>
                <a:sym typeface="+mn-ea"/>
              </a:rPr>
              <a:t>Hanks et al (2014)</a:t>
            </a:r>
          </a:p>
        </p:txBody>
      </p:sp>
      <p:sp>
        <p:nvSpPr>
          <p:cNvPr id="8" name="AutoShape 7"/>
          <p:cNvSpPr>
            <a:spLocks noChangeArrowheads="1"/>
          </p:cNvSpPr>
          <p:nvPr/>
        </p:nvSpPr>
        <p:spPr bwMode="auto">
          <a:xfrm>
            <a:off x="6202363" y="3868738"/>
            <a:ext cx="381000" cy="381000"/>
          </a:xfrm>
          <a:custGeom>
            <a:avLst/>
            <a:gdLst>
              <a:gd name="T0" fmla="*/ 50502 w 381000"/>
              <a:gd name="T1" fmla="*/ 145694 h 381000"/>
              <a:gd name="T2" fmla="*/ 145694 w 381000"/>
              <a:gd name="T3" fmla="*/ 145694 h 381000"/>
              <a:gd name="T4" fmla="*/ 145694 w 381000"/>
              <a:gd name="T5" fmla="*/ 50502 h 381000"/>
              <a:gd name="T6" fmla="*/ 235306 w 381000"/>
              <a:gd name="T7" fmla="*/ 50502 h 381000"/>
              <a:gd name="T8" fmla="*/ 235306 w 381000"/>
              <a:gd name="T9" fmla="*/ 145694 h 381000"/>
              <a:gd name="T10" fmla="*/ 330498 w 381000"/>
              <a:gd name="T11" fmla="*/ 145694 h 381000"/>
              <a:gd name="T12" fmla="*/ 330498 w 381000"/>
              <a:gd name="T13" fmla="*/ 235306 h 381000"/>
              <a:gd name="T14" fmla="*/ 235306 w 381000"/>
              <a:gd name="T15" fmla="*/ 235306 h 381000"/>
              <a:gd name="T16" fmla="*/ 235306 w 381000"/>
              <a:gd name="T17" fmla="*/ 330498 h 381000"/>
              <a:gd name="T18" fmla="*/ 145694 w 381000"/>
              <a:gd name="T19" fmla="*/ 330498 h 381000"/>
              <a:gd name="T20" fmla="*/ 145694 w 381000"/>
              <a:gd name="T21" fmla="*/ 235306 h 381000"/>
              <a:gd name="T22" fmla="*/ 50502 w 381000"/>
              <a:gd name="T23" fmla="*/ 235306 h 381000"/>
              <a:gd name="T24" fmla="*/ 50502 w 381000"/>
              <a:gd name="T25" fmla="*/ 145694 h 38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000" h="381000">
                <a:moveTo>
                  <a:pt x="50502" y="145694"/>
                </a:moveTo>
                <a:lnTo>
                  <a:pt x="145694" y="145694"/>
                </a:lnTo>
                <a:lnTo>
                  <a:pt x="145694" y="50502"/>
                </a:lnTo>
                <a:lnTo>
                  <a:pt x="235306" y="50502"/>
                </a:lnTo>
                <a:lnTo>
                  <a:pt x="235306" y="145694"/>
                </a:lnTo>
                <a:lnTo>
                  <a:pt x="330498" y="145694"/>
                </a:lnTo>
                <a:lnTo>
                  <a:pt x="330498" y="235306"/>
                </a:lnTo>
                <a:lnTo>
                  <a:pt x="235306" y="235306"/>
                </a:lnTo>
                <a:lnTo>
                  <a:pt x="235306" y="330498"/>
                </a:lnTo>
                <a:lnTo>
                  <a:pt x="145694" y="330498"/>
                </a:lnTo>
                <a:lnTo>
                  <a:pt x="145694" y="235306"/>
                </a:lnTo>
                <a:lnTo>
                  <a:pt x="50502" y="235306"/>
                </a:lnTo>
                <a:lnTo>
                  <a:pt x="50502" y="145694"/>
                </a:lnTo>
                <a:close/>
              </a:path>
            </a:pathLst>
          </a:custGeom>
          <a:solidFill>
            <a:srgbClr val="00B8FF"/>
          </a:solidFill>
          <a:ln w="9360" cap="sq">
            <a:solidFill>
              <a:srgbClr val="000000"/>
            </a:solidFill>
            <a:round/>
            <a:headEnd/>
            <a:tailEnd/>
          </a:ln>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zh-CN"/>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t="-2" b="2185"/>
          <a:stretch>
            <a:fillRect/>
          </a:stretch>
        </p:blipFill>
        <p:spPr bwMode="auto">
          <a:xfrm>
            <a:off x="5440363" y="4249738"/>
            <a:ext cx="2286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flipH="1" flipV="1">
            <a:off x="5916613" y="3325813"/>
            <a:ext cx="285750" cy="87630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77088" y="3373438"/>
            <a:ext cx="263525" cy="87630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AutoShape 7"/>
          <p:cNvSpPr>
            <a:spLocks noChangeArrowheads="1"/>
          </p:cNvSpPr>
          <p:nvPr/>
        </p:nvSpPr>
        <p:spPr bwMode="auto">
          <a:xfrm>
            <a:off x="6796088" y="3868738"/>
            <a:ext cx="381000" cy="381000"/>
          </a:xfrm>
          <a:custGeom>
            <a:avLst/>
            <a:gdLst>
              <a:gd name="T0" fmla="*/ 50502 w 381000"/>
              <a:gd name="T1" fmla="*/ 145694 h 381000"/>
              <a:gd name="T2" fmla="*/ 145694 w 381000"/>
              <a:gd name="T3" fmla="*/ 145694 h 381000"/>
              <a:gd name="T4" fmla="*/ 145694 w 381000"/>
              <a:gd name="T5" fmla="*/ 50502 h 381000"/>
              <a:gd name="T6" fmla="*/ 235306 w 381000"/>
              <a:gd name="T7" fmla="*/ 50502 h 381000"/>
              <a:gd name="T8" fmla="*/ 235306 w 381000"/>
              <a:gd name="T9" fmla="*/ 145694 h 381000"/>
              <a:gd name="T10" fmla="*/ 330498 w 381000"/>
              <a:gd name="T11" fmla="*/ 145694 h 381000"/>
              <a:gd name="T12" fmla="*/ 330498 w 381000"/>
              <a:gd name="T13" fmla="*/ 235306 h 381000"/>
              <a:gd name="T14" fmla="*/ 235306 w 381000"/>
              <a:gd name="T15" fmla="*/ 235306 h 381000"/>
              <a:gd name="T16" fmla="*/ 235306 w 381000"/>
              <a:gd name="T17" fmla="*/ 330498 h 381000"/>
              <a:gd name="T18" fmla="*/ 145694 w 381000"/>
              <a:gd name="T19" fmla="*/ 330498 h 381000"/>
              <a:gd name="T20" fmla="*/ 145694 w 381000"/>
              <a:gd name="T21" fmla="*/ 235306 h 381000"/>
              <a:gd name="T22" fmla="*/ 50502 w 381000"/>
              <a:gd name="T23" fmla="*/ 235306 h 381000"/>
              <a:gd name="T24" fmla="*/ 50502 w 381000"/>
              <a:gd name="T25" fmla="*/ 145694 h 38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000" h="381000">
                <a:moveTo>
                  <a:pt x="50502" y="145694"/>
                </a:moveTo>
                <a:lnTo>
                  <a:pt x="145694" y="145694"/>
                </a:lnTo>
                <a:lnTo>
                  <a:pt x="145694" y="50502"/>
                </a:lnTo>
                <a:lnTo>
                  <a:pt x="235306" y="50502"/>
                </a:lnTo>
                <a:lnTo>
                  <a:pt x="235306" y="145694"/>
                </a:lnTo>
                <a:lnTo>
                  <a:pt x="330498" y="145694"/>
                </a:lnTo>
                <a:lnTo>
                  <a:pt x="330498" y="235306"/>
                </a:lnTo>
                <a:lnTo>
                  <a:pt x="235306" y="235306"/>
                </a:lnTo>
                <a:lnTo>
                  <a:pt x="235306" y="330498"/>
                </a:lnTo>
                <a:lnTo>
                  <a:pt x="145694" y="330498"/>
                </a:lnTo>
                <a:lnTo>
                  <a:pt x="145694" y="235306"/>
                </a:lnTo>
                <a:lnTo>
                  <a:pt x="50502" y="235306"/>
                </a:lnTo>
                <a:lnTo>
                  <a:pt x="50502" y="145694"/>
                </a:lnTo>
                <a:close/>
              </a:path>
            </a:pathLst>
          </a:custGeom>
          <a:solidFill>
            <a:srgbClr val="00B8FF"/>
          </a:solidFill>
          <a:ln w="9360" cap="sq">
            <a:solidFill>
              <a:srgbClr val="000000"/>
            </a:solidFill>
            <a:round/>
            <a:headEnd/>
            <a:tailEnd/>
          </a:ln>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zh-CN"/>
          </a:p>
        </p:txBody>
      </p:sp>
      <p:sp>
        <p:nvSpPr>
          <p:cNvPr id="21" name="TextBox 7"/>
          <p:cNvSpPr txBox="1">
            <a:spLocks noChangeArrowheads="1"/>
          </p:cNvSpPr>
          <p:nvPr/>
        </p:nvSpPr>
        <p:spPr bwMode="auto">
          <a:xfrm>
            <a:off x="4502150" y="1911350"/>
            <a:ext cx="45688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b="1"/>
              <a:t>Evidence-independent “Urgency”</a:t>
            </a:r>
          </a:p>
          <a:p>
            <a:pPr algn="ctr" eaLnBrk="1" hangingPunct="1"/>
            <a:endParaRPr lang="en-IE" altLang="en-US" b="1"/>
          </a:p>
        </p:txBody>
      </p:sp>
    </p:spTree>
    <p:extLst>
      <p:ext uri="{BB962C8B-B14F-4D97-AF65-F5344CB8AC3E}">
        <p14:creationId xmlns:p14="http://schemas.microsoft.com/office/powerpoint/2010/main" val="278473652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847725" y="6237288"/>
            <a:ext cx="74390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2600">
                <a:solidFill>
                  <a:srgbClr val="FF0000"/>
                </a:solidFill>
                <a:latin typeface="Arial" panose="020B0604020202020204" pitchFamily="34" charset="0"/>
              </a:rPr>
              <a:t>How does the brain really make these decisions?</a:t>
            </a:r>
            <a:endParaRPr lang="en-IE" altLang="en-US" sz="2600">
              <a:solidFill>
                <a:srgbClr val="FF0000"/>
              </a:solidFill>
              <a:latin typeface="Arial" panose="020B0604020202020204" pitchFamily="34" charset="0"/>
              <a:cs typeface="Arial" panose="020B0604020202020204" pitchFamily="34" charset="0"/>
            </a:endParaRPr>
          </a:p>
        </p:txBody>
      </p:sp>
      <p:sp>
        <p:nvSpPr>
          <p:cNvPr id="94210" name="Text Box 2"/>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pic>
        <p:nvPicPr>
          <p:cNvPr id="942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2036763"/>
            <a:ext cx="4132262"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988" y="2003425"/>
            <a:ext cx="34702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 Box 10"/>
          <p:cNvSpPr txBox="1">
            <a:spLocks noChangeArrowheads="1"/>
          </p:cNvSpPr>
          <p:nvPr/>
        </p:nvSpPr>
        <p:spPr bwMode="auto">
          <a:xfrm>
            <a:off x="3000375" y="1052513"/>
            <a:ext cx="2428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IE" sz="2800" b="1">
                <a:solidFill>
                  <a:srgbClr val="000000"/>
                </a:solidFill>
              </a:rPr>
              <a:t>Standard models: BIAS</a:t>
            </a:r>
          </a:p>
        </p:txBody>
      </p:sp>
      <p:sp>
        <p:nvSpPr>
          <p:cNvPr id="94214" name="Text Box 11"/>
          <p:cNvSpPr txBox="1">
            <a:spLocks noChangeArrowheads="1"/>
          </p:cNvSpPr>
          <p:nvPr/>
        </p:nvSpPr>
        <p:spPr bwMode="auto">
          <a:xfrm>
            <a:off x="7269163" y="2906713"/>
            <a:ext cx="1817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1600">
                <a:solidFill>
                  <a:srgbClr val="000000"/>
                </a:solidFill>
              </a:rPr>
              <a:t>Mulder et al (2012)</a:t>
            </a:r>
          </a:p>
        </p:txBody>
      </p:sp>
      <p:sp>
        <p:nvSpPr>
          <p:cNvPr id="27660" name="Text Box 12"/>
          <p:cNvSpPr txBox="1">
            <a:spLocks noChangeArrowheads="1"/>
          </p:cNvSpPr>
          <p:nvPr/>
        </p:nvSpPr>
        <p:spPr bwMode="auto">
          <a:xfrm>
            <a:off x="2894013" y="2906713"/>
            <a:ext cx="15557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FF3333"/>
                </a:solidFill>
              </a:rPr>
              <a:t>WINNER!</a:t>
            </a:r>
          </a:p>
        </p:txBody>
      </p:sp>
    </p:spTree>
    <p:extLst>
      <p:ext uri="{BB962C8B-B14F-4D97-AF65-F5344CB8AC3E}">
        <p14:creationId xmlns:p14="http://schemas.microsoft.com/office/powerpoint/2010/main" val="47043316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1"/>
          <p:cNvSpPr txBox="1">
            <a:spLocks noChangeArrowheads="1"/>
          </p:cNvSpPr>
          <p:nvPr/>
        </p:nvSpPr>
        <p:spPr bwMode="auto">
          <a:xfrm>
            <a:off x="385763" y="287338"/>
            <a:ext cx="85074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Joint neural-computational approach</a:t>
            </a:r>
            <a:endParaRPr lang="en-US" altLang="en-US" sz="2400" b="1" dirty="0">
              <a:solidFill>
                <a:srgbClr val="000000"/>
              </a:solidFill>
              <a:latin typeface="+mj-lt"/>
              <a:cs typeface="Arial" panose="020B0604020202020204" pitchFamily="34" charset="0"/>
              <a:sym typeface="+mn-ea"/>
            </a:endParaRPr>
          </a:p>
        </p:txBody>
      </p:sp>
      <p:pic>
        <p:nvPicPr>
          <p:cNvPr id="962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684463"/>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1517650"/>
            <a:ext cx="1476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Box 1"/>
          <p:cNvSpPr txBox="1">
            <a:spLocks noChangeArrowheads="1"/>
          </p:cNvSpPr>
          <p:nvPr/>
        </p:nvSpPr>
        <p:spPr bwMode="auto">
          <a:xfrm>
            <a:off x="517525" y="1203325"/>
            <a:ext cx="2354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b="1"/>
              <a:t>Neural decision signals</a:t>
            </a:r>
          </a:p>
        </p:txBody>
      </p:sp>
      <p:pic>
        <p:nvPicPr>
          <p:cNvPr id="96261" name="Picture 2"/>
          <p:cNvPicPr>
            <a:picLocks noChangeAspect="1" noChangeArrowheads="1"/>
          </p:cNvPicPr>
          <p:nvPr/>
        </p:nvPicPr>
        <p:blipFill>
          <a:blip r:embed="rId5">
            <a:extLst>
              <a:ext uri="{28A0092B-C50C-407E-A947-70E740481C1C}">
                <a14:useLocalDpi xmlns:a14="http://schemas.microsoft.com/office/drawing/2010/main" val="0"/>
              </a:ext>
            </a:extLst>
          </a:blip>
          <a:srcRect t="34999"/>
          <a:stretch>
            <a:fillRect/>
          </a:stretch>
        </p:blipFill>
        <p:spPr bwMode="auto">
          <a:xfrm>
            <a:off x="5267325" y="1652588"/>
            <a:ext cx="353695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Rectangle 4"/>
          <p:cNvSpPr>
            <a:spLocks noChangeArrowheads="1"/>
          </p:cNvSpPr>
          <p:nvPr/>
        </p:nvSpPr>
        <p:spPr bwMode="auto">
          <a:xfrm>
            <a:off x="5276850" y="1203325"/>
            <a:ext cx="3536950" cy="2741613"/>
          </a:xfrm>
          <a:prstGeom prst="rect">
            <a:avLst/>
          </a:prstGeom>
          <a:noFill/>
          <a:ln w="38100" cap="sq">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p>
        </p:txBody>
      </p:sp>
      <p:sp>
        <p:nvSpPr>
          <p:cNvPr id="96263" name="TextBox 14"/>
          <p:cNvSpPr txBox="1">
            <a:spLocks noChangeArrowheads="1"/>
          </p:cNvSpPr>
          <p:nvPr/>
        </p:nvSpPr>
        <p:spPr bwMode="auto">
          <a:xfrm>
            <a:off x="5648325" y="1203325"/>
            <a:ext cx="2524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b="1"/>
              <a:t>Cognitive Process Model</a:t>
            </a:r>
          </a:p>
        </p:txBody>
      </p:sp>
      <p:sp>
        <p:nvSpPr>
          <p:cNvPr id="96264" name="Rectangle 4"/>
          <p:cNvSpPr>
            <a:spLocks noChangeArrowheads="1"/>
          </p:cNvSpPr>
          <p:nvPr/>
        </p:nvSpPr>
        <p:spPr bwMode="auto">
          <a:xfrm>
            <a:off x="385763" y="1203325"/>
            <a:ext cx="2911475" cy="2741613"/>
          </a:xfrm>
          <a:prstGeom prst="rect">
            <a:avLst/>
          </a:prstGeom>
          <a:noFill/>
          <a:ln w="38100" cap="sq">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p>
        </p:txBody>
      </p:sp>
      <p:cxnSp>
        <p:nvCxnSpPr>
          <p:cNvPr id="4" name="Straight Arrow Connector 3"/>
          <p:cNvCxnSpPr/>
          <p:nvPr/>
        </p:nvCxnSpPr>
        <p:spPr bwMode="auto">
          <a:xfrm flipV="1">
            <a:off x="3297238" y="1746250"/>
            <a:ext cx="1979612"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3297238" y="3049588"/>
            <a:ext cx="1979612"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3940175" y="1357313"/>
            <a:ext cx="833438" cy="208280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x-none" noProof="1">
              <a:solidFill>
                <a:srgbClr val="FFFFFF"/>
              </a:solidFill>
            </a:endParaRPr>
          </a:p>
        </p:txBody>
      </p:sp>
      <p:cxnSp>
        <p:nvCxnSpPr>
          <p:cNvPr id="7" name="Straight Arrow Connector 6"/>
          <p:cNvCxnSpPr>
            <a:stCxn id="5" idx="4"/>
          </p:cNvCxnSpPr>
          <p:nvPr/>
        </p:nvCxnSpPr>
        <p:spPr bwMode="auto">
          <a:xfrm>
            <a:off x="4356100" y="3440113"/>
            <a:ext cx="0" cy="1112837"/>
          </a:xfrm>
          <a:prstGeom prst="straightConnector1">
            <a:avLst/>
          </a:prstGeom>
          <a:ln w="762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1414463" y="4657725"/>
            <a:ext cx="6045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sz="2400" b="1"/>
              <a:t>Neurally-informed cognitive model</a:t>
            </a:r>
          </a:p>
          <a:p>
            <a:pPr algn="ctr" eaLnBrk="1" hangingPunct="1">
              <a:buFont typeface="Arial" panose="020B0604020202020204" pitchFamily="34" charset="0"/>
              <a:buChar char="•"/>
            </a:pPr>
            <a:r>
              <a:rPr lang="en-US" altLang="en-IE"/>
              <a:t>Convergent evidence for mechanisms and adjustments</a:t>
            </a:r>
            <a:endParaRPr lang="en-IE" altLang="en-US"/>
          </a:p>
          <a:p>
            <a:pPr algn="ctr" eaLnBrk="1" hangingPunct="1">
              <a:buFont typeface="Arial" panose="020B0604020202020204" pitchFamily="34" charset="0"/>
              <a:buChar char="•"/>
            </a:pPr>
            <a:r>
              <a:rPr lang="en-US" altLang="en-IE"/>
              <a:t>Reflects neural implementation at broad systems level</a:t>
            </a:r>
          </a:p>
        </p:txBody>
      </p:sp>
      <p:sp>
        <p:nvSpPr>
          <p:cNvPr id="96270" name="Rectangle 4"/>
          <p:cNvSpPr>
            <a:spLocks noChangeArrowheads="1"/>
          </p:cNvSpPr>
          <p:nvPr/>
        </p:nvSpPr>
        <p:spPr bwMode="auto">
          <a:xfrm>
            <a:off x="1414463" y="4657725"/>
            <a:ext cx="6173787" cy="1065213"/>
          </a:xfrm>
          <a:prstGeom prst="rect">
            <a:avLst/>
          </a:prstGeom>
          <a:noFill/>
          <a:ln w="38100" cap="sq">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solidFill>
                <a:srgbClr val="00B050"/>
              </a:solidFill>
            </a:endParaRPr>
          </a:p>
        </p:txBody>
      </p:sp>
    </p:spTree>
    <p:extLst>
      <p:ext uri="{BB962C8B-B14F-4D97-AF65-F5344CB8AC3E}">
        <p14:creationId xmlns:p14="http://schemas.microsoft.com/office/powerpoint/2010/main" val="128451212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5" name="Group 1"/>
          <p:cNvGrpSpPr>
            <a:grpSpLocks/>
          </p:cNvGrpSpPr>
          <p:nvPr/>
        </p:nvGrpSpPr>
        <p:grpSpPr bwMode="auto">
          <a:xfrm>
            <a:off x="242888" y="3216275"/>
            <a:ext cx="2625725" cy="1836738"/>
            <a:chOff x="153" y="2026"/>
            <a:chExt cx="1654" cy="1157"/>
          </a:xfrm>
        </p:grpSpPr>
        <p:sp>
          <p:nvSpPr>
            <p:cNvPr id="98306" name="Rectangle 2"/>
            <p:cNvSpPr>
              <a:spLocks noChangeArrowheads="1"/>
            </p:cNvSpPr>
            <p:nvPr/>
          </p:nvSpPr>
          <p:spPr bwMode="auto">
            <a:xfrm>
              <a:off x="153" y="2026"/>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07" name="Rectangle 3"/>
            <p:cNvSpPr>
              <a:spLocks noChangeArrowheads="1"/>
            </p:cNvSpPr>
            <p:nvPr/>
          </p:nvSpPr>
          <p:spPr bwMode="auto">
            <a:xfrm>
              <a:off x="956" y="2584"/>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grpSp>
        <p:nvGrpSpPr>
          <p:cNvPr id="98308" name="Group 4"/>
          <p:cNvGrpSpPr>
            <a:grpSpLocks/>
          </p:cNvGrpSpPr>
          <p:nvPr/>
        </p:nvGrpSpPr>
        <p:grpSpPr bwMode="auto">
          <a:xfrm>
            <a:off x="2241550" y="2608263"/>
            <a:ext cx="2625725" cy="1836737"/>
            <a:chOff x="1412" y="1643"/>
            <a:chExt cx="1654" cy="1157"/>
          </a:xfrm>
        </p:grpSpPr>
        <p:grpSp>
          <p:nvGrpSpPr>
            <p:cNvPr id="98309" name="Group 5"/>
            <p:cNvGrpSpPr>
              <a:grpSpLocks/>
            </p:cNvGrpSpPr>
            <p:nvPr/>
          </p:nvGrpSpPr>
          <p:grpSpPr bwMode="auto">
            <a:xfrm>
              <a:off x="1412" y="1643"/>
              <a:ext cx="1654" cy="1157"/>
              <a:chOff x="1412" y="1643"/>
              <a:chExt cx="1654" cy="1157"/>
            </a:xfrm>
          </p:grpSpPr>
          <p:sp>
            <p:nvSpPr>
              <p:cNvPr id="98310" name="Rectangle 6"/>
              <p:cNvSpPr>
                <a:spLocks noChangeArrowheads="1"/>
              </p:cNvSpPr>
              <p:nvPr/>
            </p:nvSpPr>
            <p:spPr bwMode="auto">
              <a:xfrm>
                <a:off x="1412" y="1643"/>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1" name="Rectangle 7"/>
              <p:cNvSpPr>
                <a:spLocks noChangeArrowheads="1"/>
              </p:cNvSpPr>
              <p:nvPr/>
            </p:nvSpPr>
            <p:spPr bwMode="auto">
              <a:xfrm>
                <a:off x="2215" y="2201"/>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12" name="Rectangle 8"/>
            <p:cNvSpPr>
              <a:spLocks noChangeArrowheads="1"/>
            </p:cNvSpPr>
            <p:nvPr/>
          </p:nvSpPr>
          <p:spPr bwMode="auto">
            <a:xfrm>
              <a:off x="2161" y="205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3" name="Rectangle 9"/>
            <p:cNvSpPr>
              <a:spLocks noChangeArrowheads="1"/>
            </p:cNvSpPr>
            <p:nvPr/>
          </p:nvSpPr>
          <p:spPr bwMode="auto">
            <a:xfrm>
              <a:off x="2320" y="1991"/>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4" name="Rectangle 10"/>
            <p:cNvSpPr>
              <a:spLocks noChangeArrowheads="1"/>
            </p:cNvSpPr>
            <p:nvPr/>
          </p:nvSpPr>
          <p:spPr bwMode="auto">
            <a:xfrm>
              <a:off x="2343" y="2192"/>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5" name="Rectangle 11"/>
            <p:cNvSpPr>
              <a:spLocks noChangeArrowheads="1"/>
            </p:cNvSpPr>
            <p:nvPr/>
          </p:nvSpPr>
          <p:spPr bwMode="auto">
            <a:xfrm>
              <a:off x="2170" y="22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6" name="Rectangle 12"/>
            <p:cNvSpPr>
              <a:spLocks noChangeArrowheads="1"/>
            </p:cNvSpPr>
            <p:nvPr/>
          </p:nvSpPr>
          <p:spPr bwMode="auto">
            <a:xfrm>
              <a:off x="2357" y="234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7" name="Rectangle 13"/>
            <p:cNvSpPr>
              <a:spLocks noChangeArrowheads="1"/>
            </p:cNvSpPr>
            <p:nvPr/>
          </p:nvSpPr>
          <p:spPr bwMode="auto">
            <a:xfrm>
              <a:off x="2415" y="2098"/>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8" name="Rectangle 14"/>
            <p:cNvSpPr>
              <a:spLocks noChangeArrowheads="1"/>
            </p:cNvSpPr>
            <p:nvPr/>
          </p:nvSpPr>
          <p:spPr bwMode="auto">
            <a:xfrm>
              <a:off x="2054" y="205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9" name="Rectangle 15"/>
            <p:cNvSpPr>
              <a:spLocks noChangeArrowheads="1"/>
            </p:cNvSpPr>
            <p:nvPr/>
          </p:nvSpPr>
          <p:spPr bwMode="auto">
            <a:xfrm>
              <a:off x="2068" y="2320"/>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0" name="Rectangle 16"/>
            <p:cNvSpPr>
              <a:spLocks noChangeArrowheads="1"/>
            </p:cNvSpPr>
            <p:nvPr/>
          </p:nvSpPr>
          <p:spPr bwMode="auto">
            <a:xfrm>
              <a:off x="2015" y="219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1" name="Rectangle 17"/>
            <p:cNvSpPr>
              <a:spLocks noChangeArrowheads="1"/>
            </p:cNvSpPr>
            <p:nvPr/>
          </p:nvSpPr>
          <p:spPr bwMode="auto">
            <a:xfrm>
              <a:off x="2281" y="2102"/>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2" name="Rectangle 18"/>
            <p:cNvSpPr>
              <a:spLocks noChangeArrowheads="1"/>
            </p:cNvSpPr>
            <p:nvPr/>
          </p:nvSpPr>
          <p:spPr bwMode="auto">
            <a:xfrm>
              <a:off x="2444" y="223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3" name="Rectangle 19"/>
            <p:cNvSpPr>
              <a:spLocks noChangeArrowheads="1"/>
            </p:cNvSpPr>
            <p:nvPr/>
          </p:nvSpPr>
          <p:spPr bwMode="auto">
            <a:xfrm>
              <a:off x="2275" y="22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4" name="Rectangle 20"/>
            <p:cNvSpPr>
              <a:spLocks noChangeArrowheads="1"/>
            </p:cNvSpPr>
            <p:nvPr/>
          </p:nvSpPr>
          <p:spPr bwMode="auto">
            <a:xfrm>
              <a:off x="2183" y="23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5" name="Rectangle 21"/>
            <p:cNvSpPr>
              <a:spLocks noChangeArrowheads="1"/>
            </p:cNvSpPr>
            <p:nvPr/>
          </p:nvSpPr>
          <p:spPr bwMode="auto">
            <a:xfrm>
              <a:off x="2129" y="2154"/>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6" name="Rectangle 22"/>
            <p:cNvSpPr>
              <a:spLocks noChangeArrowheads="1"/>
            </p:cNvSpPr>
            <p:nvPr/>
          </p:nvSpPr>
          <p:spPr bwMode="auto">
            <a:xfrm>
              <a:off x="2195" y="1960"/>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27" name="AutoShape 23"/>
            <p:cNvCxnSpPr>
              <a:cxnSpLocks noChangeShapeType="1"/>
            </p:cNvCxnSpPr>
            <p:nvPr/>
          </p:nvCxnSpPr>
          <p:spPr bwMode="auto">
            <a:xfrm flipV="1">
              <a:off x="2226" y="1953"/>
              <a:ext cx="80" cy="2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28" name="AutoShape 24"/>
            <p:cNvCxnSpPr>
              <a:cxnSpLocks noChangeShapeType="1"/>
            </p:cNvCxnSpPr>
            <p:nvPr/>
          </p:nvCxnSpPr>
          <p:spPr bwMode="auto">
            <a:xfrm>
              <a:off x="2368" y="2210"/>
              <a:ext cx="81" cy="15"/>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29" name="AutoShape 25"/>
            <p:cNvCxnSpPr>
              <a:cxnSpLocks noChangeShapeType="1"/>
            </p:cNvCxnSpPr>
            <p:nvPr/>
          </p:nvCxnSpPr>
          <p:spPr bwMode="auto">
            <a:xfrm flipH="1">
              <a:off x="2284" y="2019"/>
              <a:ext cx="51" cy="64"/>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0" name="AutoShape 26"/>
            <p:cNvCxnSpPr>
              <a:cxnSpLocks noChangeShapeType="1"/>
            </p:cNvCxnSpPr>
            <p:nvPr/>
          </p:nvCxnSpPr>
          <p:spPr bwMode="auto">
            <a:xfrm flipH="1" flipV="1">
              <a:off x="2387" y="2046"/>
              <a:ext cx="53" cy="6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1" name="AutoShape 27"/>
            <p:cNvCxnSpPr>
              <a:cxnSpLocks noChangeShapeType="1"/>
            </p:cNvCxnSpPr>
            <p:nvPr/>
          </p:nvCxnSpPr>
          <p:spPr bwMode="auto">
            <a:xfrm flipH="1" flipV="1">
              <a:off x="2060" y="2160"/>
              <a:ext cx="81" cy="1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2" name="AutoShape 28"/>
            <p:cNvCxnSpPr>
              <a:cxnSpLocks noChangeShapeType="1"/>
            </p:cNvCxnSpPr>
            <p:nvPr/>
          </p:nvCxnSpPr>
          <p:spPr bwMode="auto">
            <a:xfrm>
              <a:off x="2192" y="2087"/>
              <a:ext cx="54" cy="6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3" name="AutoShape 29"/>
            <p:cNvCxnSpPr>
              <a:cxnSpLocks noChangeShapeType="1"/>
            </p:cNvCxnSpPr>
            <p:nvPr/>
          </p:nvCxnSpPr>
          <p:spPr bwMode="auto">
            <a:xfrm flipV="1">
              <a:off x="2101" y="2267"/>
              <a:ext cx="40" cy="7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4" name="AutoShape 30"/>
            <p:cNvCxnSpPr>
              <a:cxnSpLocks noChangeShapeType="1"/>
            </p:cNvCxnSpPr>
            <p:nvPr/>
          </p:nvCxnSpPr>
          <p:spPr bwMode="auto">
            <a:xfrm>
              <a:off x="2037" y="2232"/>
              <a:ext cx="29" cy="7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5" name="AutoShape 31"/>
            <p:cNvCxnSpPr>
              <a:cxnSpLocks noChangeShapeType="1"/>
            </p:cNvCxnSpPr>
            <p:nvPr/>
          </p:nvCxnSpPr>
          <p:spPr bwMode="auto">
            <a:xfrm flipH="1">
              <a:off x="2443" y="2270"/>
              <a:ext cx="26" cy="78"/>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6" name="AutoShape 32"/>
            <p:cNvCxnSpPr>
              <a:cxnSpLocks noChangeShapeType="1"/>
            </p:cNvCxnSpPr>
            <p:nvPr/>
          </p:nvCxnSpPr>
          <p:spPr bwMode="auto">
            <a:xfrm>
              <a:off x="2392" y="2377"/>
              <a:ext cx="78" cy="2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7" name="AutoShape 33"/>
            <p:cNvCxnSpPr>
              <a:cxnSpLocks noChangeShapeType="1"/>
            </p:cNvCxnSpPr>
            <p:nvPr/>
          </p:nvCxnSpPr>
          <p:spPr bwMode="auto">
            <a:xfrm flipV="1">
              <a:off x="2306" y="2308"/>
              <a:ext cx="82" cy="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8" name="AutoShape 34"/>
            <p:cNvCxnSpPr>
              <a:cxnSpLocks noChangeShapeType="1"/>
            </p:cNvCxnSpPr>
            <p:nvPr/>
          </p:nvCxnSpPr>
          <p:spPr bwMode="auto">
            <a:xfrm flipV="1">
              <a:off x="2075" y="1989"/>
              <a:ext cx="12" cy="81"/>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9" name="AutoShape 35"/>
            <p:cNvCxnSpPr>
              <a:cxnSpLocks noChangeShapeType="1"/>
            </p:cNvCxnSpPr>
            <p:nvPr/>
          </p:nvCxnSpPr>
          <p:spPr bwMode="auto">
            <a:xfrm flipH="1">
              <a:off x="2299" y="2134"/>
              <a:ext cx="3" cy="83"/>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40" name="AutoShape 36"/>
            <p:cNvCxnSpPr>
              <a:cxnSpLocks noChangeShapeType="1"/>
            </p:cNvCxnSpPr>
            <p:nvPr/>
          </p:nvCxnSpPr>
          <p:spPr bwMode="auto">
            <a:xfrm flipV="1">
              <a:off x="2218" y="2391"/>
              <a:ext cx="77" cy="28"/>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41" name="AutoShape 37"/>
            <p:cNvCxnSpPr>
              <a:cxnSpLocks noChangeShapeType="1"/>
            </p:cNvCxnSpPr>
            <p:nvPr/>
          </p:nvCxnSpPr>
          <p:spPr bwMode="auto">
            <a:xfrm flipH="1" flipV="1">
              <a:off x="2173" y="2227"/>
              <a:ext cx="23" cy="79"/>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grpSp>
      <p:grpSp>
        <p:nvGrpSpPr>
          <p:cNvPr id="98342" name="Group 38"/>
          <p:cNvGrpSpPr>
            <a:grpSpLocks/>
          </p:cNvGrpSpPr>
          <p:nvPr/>
        </p:nvGrpSpPr>
        <p:grpSpPr bwMode="auto">
          <a:xfrm>
            <a:off x="4240213" y="2000250"/>
            <a:ext cx="2625725" cy="1836738"/>
            <a:chOff x="2671" y="1260"/>
            <a:chExt cx="1654" cy="1157"/>
          </a:xfrm>
        </p:grpSpPr>
        <p:grpSp>
          <p:nvGrpSpPr>
            <p:cNvPr id="98343" name="Group 39"/>
            <p:cNvGrpSpPr>
              <a:grpSpLocks/>
            </p:cNvGrpSpPr>
            <p:nvPr/>
          </p:nvGrpSpPr>
          <p:grpSpPr bwMode="auto">
            <a:xfrm>
              <a:off x="2671" y="1260"/>
              <a:ext cx="1654" cy="1157"/>
              <a:chOff x="2671" y="1260"/>
              <a:chExt cx="1654" cy="1157"/>
            </a:xfrm>
          </p:grpSpPr>
          <p:sp>
            <p:nvSpPr>
              <p:cNvPr id="98344" name="Rectangle 40"/>
              <p:cNvSpPr>
                <a:spLocks noChangeArrowheads="1"/>
              </p:cNvSpPr>
              <p:nvPr/>
            </p:nvSpPr>
            <p:spPr bwMode="auto">
              <a:xfrm rot="10800000">
                <a:off x="2672" y="1261"/>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5" name="Rectangle 41"/>
              <p:cNvSpPr>
                <a:spLocks noChangeArrowheads="1"/>
              </p:cNvSpPr>
              <p:nvPr/>
            </p:nvSpPr>
            <p:spPr bwMode="auto">
              <a:xfrm>
                <a:off x="3474" y="1818"/>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46" name="Rectangle 42"/>
            <p:cNvSpPr>
              <a:spLocks noChangeArrowheads="1"/>
            </p:cNvSpPr>
            <p:nvPr/>
          </p:nvSpPr>
          <p:spPr bwMode="auto">
            <a:xfrm>
              <a:off x="3420" y="167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7" name="Rectangle 43"/>
            <p:cNvSpPr>
              <a:spLocks noChangeArrowheads="1"/>
            </p:cNvSpPr>
            <p:nvPr/>
          </p:nvSpPr>
          <p:spPr bwMode="auto">
            <a:xfrm>
              <a:off x="3579" y="1608"/>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8" name="Rectangle 44"/>
            <p:cNvSpPr>
              <a:spLocks noChangeArrowheads="1"/>
            </p:cNvSpPr>
            <p:nvPr/>
          </p:nvSpPr>
          <p:spPr bwMode="auto">
            <a:xfrm>
              <a:off x="3602" y="180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9" name="Rectangle 45"/>
            <p:cNvSpPr>
              <a:spLocks noChangeArrowheads="1"/>
            </p:cNvSpPr>
            <p:nvPr/>
          </p:nvSpPr>
          <p:spPr bwMode="auto">
            <a:xfrm>
              <a:off x="3429" y="19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0" name="Rectangle 46"/>
            <p:cNvSpPr>
              <a:spLocks noChangeArrowheads="1"/>
            </p:cNvSpPr>
            <p:nvPr/>
          </p:nvSpPr>
          <p:spPr bwMode="auto">
            <a:xfrm>
              <a:off x="3616" y="196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1" name="Rectangle 47"/>
            <p:cNvSpPr>
              <a:spLocks noChangeArrowheads="1"/>
            </p:cNvSpPr>
            <p:nvPr/>
          </p:nvSpPr>
          <p:spPr bwMode="auto">
            <a:xfrm>
              <a:off x="3674" y="17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2" name="Rectangle 48"/>
            <p:cNvSpPr>
              <a:spLocks noChangeArrowheads="1"/>
            </p:cNvSpPr>
            <p:nvPr/>
          </p:nvSpPr>
          <p:spPr bwMode="auto">
            <a:xfrm>
              <a:off x="3313" y="167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3" name="Rectangle 49"/>
            <p:cNvSpPr>
              <a:spLocks noChangeArrowheads="1"/>
            </p:cNvSpPr>
            <p:nvPr/>
          </p:nvSpPr>
          <p:spPr bwMode="auto">
            <a:xfrm>
              <a:off x="3327" y="1937"/>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4" name="Rectangle 50"/>
            <p:cNvSpPr>
              <a:spLocks noChangeArrowheads="1"/>
            </p:cNvSpPr>
            <p:nvPr/>
          </p:nvSpPr>
          <p:spPr bwMode="auto">
            <a:xfrm>
              <a:off x="3274" y="181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5" name="Rectangle 51"/>
            <p:cNvSpPr>
              <a:spLocks noChangeArrowheads="1"/>
            </p:cNvSpPr>
            <p:nvPr/>
          </p:nvSpPr>
          <p:spPr bwMode="auto">
            <a:xfrm>
              <a:off x="3540" y="171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6" name="Rectangle 52"/>
            <p:cNvSpPr>
              <a:spLocks noChangeArrowheads="1"/>
            </p:cNvSpPr>
            <p:nvPr/>
          </p:nvSpPr>
          <p:spPr bwMode="auto">
            <a:xfrm>
              <a:off x="3703" y="185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7" name="Rectangle 53"/>
            <p:cNvSpPr>
              <a:spLocks noChangeArrowheads="1"/>
            </p:cNvSpPr>
            <p:nvPr/>
          </p:nvSpPr>
          <p:spPr bwMode="auto">
            <a:xfrm>
              <a:off x="3534" y="19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8" name="Rectangle 54"/>
            <p:cNvSpPr>
              <a:spLocks noChangeArrowheads="1"/>
            </p:cNvSpPr>
            <p:nvPr/>
          </p:nvSpPr>
          <p:spPr bwMode="auto">
            <a:xfrm>
              <a:off x="3442" y="20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9" name="Rectangle 55"/>
            <p:cNvSpPr>
              <a:spLocks noChangeArrowheads="1"/>
            </p:cNvSpPr>
            <p:nvPr/>
          </p:nvSpPr>
          <p:spPr bwMode="auto">
            <a:xfrm>
              <a:off x="3388" y="1771"/>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60" name="Rectangle 56"/>
            <p:cNvSpPr>
              <a:spLocks noChangeArrowheads="1"/>
            </p:cNvSpPr>
            <p:nvPr/>
          </p:nvSpPr>
          <p:spPr bwMode="auto">
            <a:xfrm>
              <a:off x="3454" y="1577"/>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61" name="AutoShape 57"/>
            <p:cNvCxnSpPr>
              <a:cxnSpLocks noChangeShapeType="1"/>
            </p:cNvCxnSpPr>
            <p:nvPr/>
          </p:nvCxnSpPr>
          <p:spPr bwMode="auto">
            <a:xfrm flipV="1">
              <a:off x="3485" y="1570"/>
              <a:ext cx="80" cy="2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2" name="AutoShape 58"/>
            <p:cNvCxnSpPr>
              <a:cxnSpLocks noChangeShapeType="1"/>
            </p:cNvCxnSpPr>
            <p:nvPr/>
          </p:nvCxnSpPr>
          <p:spPr bwMode="auto">
            <a:xfrm>
              <a:off x="3627" y="1827"/>
              <a:ext cx="81" cy="15"/>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3" name="AutoShape 59"/>
            <p:cNvCxnSpPr>
              <a:cxnSpLocks noChangeShapeType="1"/>
            </p:cNvCxnSpPr>
            <p:nvPr/>
          </p:nvCxnSpPr>
          <p:spPr bwMode="auto">
            <a:xfrm flipH="1">
              <a:off x="3543" y="1636"/>
              <a:ext cx="51" cy="64"/>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4" name="AutoShape 60"/>
            <p:cNvCxnSpPr>
              <a:cxnSpLocks noChangeShapeType="1"/>
            </p:cNvCxnSpPr>
            <p:nvPr/>
          </p:nvCxnSpPr>
          <p:spPr bwMode="auto">
            <a:xfrm flipH="1" flipV="1">
              <a:off x="3646" y="1663"/>
              <a:ext cx="53"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5" name="AutoShape 61"/>
            <p:cNvCxnSpPr>
              <a:cxnSpLocks noChangeShapeType="1"/>
            </p:cNvCxnSpPr>
            <p:nvPr/>
          </p:nvCxnSpPr>
          <p:spPr bwMode="auto">
            <a:xfrm flipH="1" flipV="1">
              <a:off x="3319" y="1777"/>
              <a:ext cx="81" cy="1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6" name="AutoShape 62"/>
            <p:cNvCxnSpPr>
              <a:cxnSpLocks noChangeShapeType="1"/>
            </p:cNvCxnSpPr>
            <p:nvPr/>
          </p:nvCxnSpPr>
          <p:spPr bwMode="auto">
            <a:xfrm>
              <a:off x="3451" y="1704"/>
              <a:ext cx="54"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7" name="AutoShape 63"/>
            <p:cNvCxnSpPr>
              <a:cxnSpLocks noChangeShapeType="1"/>
            </p:cNvCxnSpPr>
            <p:nvPr/>
          </p:nvCxnSpPr>
          <p:spPr bwMode="auto">
            <a:xfrm flipV="1">
              <a:off x="3360" y="1884"/>
              <a:ext cx="40" cy="7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8" name="AutoShape 64"/>
            <p:cNvCxnSpPr>
              <a:cxnSpLocks noChangeShapeType="1"/>
            </p:cNvCxnSpPr>
            <p:nvPr/>
          </p:nvCxnSpPr>
          <p:spPr bwMode="auto">
            <a:xfrm>
              <a:off x="3296" y="1849"/>
              <a:ext cx="29" cy="7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9" name="AutoShape 65"/>
            <p:cNvCxnSpPr>
              <a:cxnSpLocks noChangeShapeType="1"/>
            </p:cNvCxnSpPr>
            <p:nvPr/>
          </p:nvCxnSpPr>
          <p:spPr bwMode="auto">
            <a:xfrm flipH="1">
              <a:off x="3702" y="1887"/>
              <a:ext cx="26" cy="7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0" name="AutoShape 66"/>
            <p:cNvCxnSpPr>
              <a:cxnSpLocks noChangeShapeType="1"/>
            </p:cNvCxnSpPr>
            <p:nvPr/>
          </p:nvCxnSpPr>
          <p:spPr bwMode="auto">
            <a:xfrm>
              <a:off x="3651" y="1994"/>
              <a:ext cx="78" cy="2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1" name="AutoShape 67"/>
            <p:cNvCxnSpPr>
              <a:cxnSpLocks noChangeShapeType="1"/>
            </p:cNvCxnSpPr>
            <p:nvPr/>
          </p:nvCxnSpPr>
          <p:spPr bwMode="auto">
            <a:xfrm flipV="1">
              <a:off x="3566" y="1925"/>
              <a:ext cx="82" cy="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2" name="AutoShape 68"/>
            <p:cNvCxnSpPr>
              <a:cxnSpLocks noChangeShapeType="1"/>
            </p:cNvCxnSpPr>
            <p:nvPr/>
          </p:nvCxnSpPr>
          <p:spPr bwMode="auto">
            <a:xfrm flipV="1">
              <a:off x="3334" y="1606"/>
              <a:ext cx="12" cy="8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3" name="AutoShape 69"/>
            <p:cNvCxnSpPr>
              <a:cxnSpLocks noChangeShapeType="1"/>
            </p:cNvCxnSpPr>
            <p:nvPr/>
          </p:nvCxnSpPr>
          <p:spPr bwMode="auto">
            <a:xfrm flipH="1">
              <a:off x="3558" y="1751"/>
              <a:ext cx="3" cy="83"/>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4" name="AutoShape 70"/>
            <p:cNvCxnSpPr>
              <a:cxnSpLocks noChangeShapeType="1"/>
            </p:cNvCxnSpPr>
            <p:nvPr/>
          </p:nvCxnSpPr>
          <p:spPr bwMode="auto">
            <a:xfrm flipV="1">
              <a:off x="3477" y="2008"/>
              <a:ext cx="77" cy="2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5" name="AutoShape 71"/>
            <p:cNvCxnSpPr>
              <a:cxnSpLocks noChangeShapeType="1"/>
            </p:cNvCxnSpPr>
            <p:nvPr/>
          </p:nvCxnSpPr>
          <p:spPr bwMode="auto">
            <a:xfrm flipH="1" flipV="1">
              <a:off x="3432" y="1844"/>
              <a:ext cx="23" cy="79"/>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grpSp>
      <p:grpSp>
        <p:nvGrpSpPr>
          <p:cNvPr id="98376" name="Group 72"/>
          <p:cNvGrpSpPr>
            <a:grpSpLocks/>
          </p:cNvGrpSpPr>
          <p:nvPr/>
        </p:nvGrpSpPr>
        <p:grpSpPr bwMode="auto">
          <a:xfrm>
            <a:off x="6257925" y="1366838"/>
            <a:ext cx="2625725" cy="1836737"/>
            <a:chOff x="3942" y="861"/>
            <a:chExt cx="1654" cy="1157"/>
          </a:xfrm>
        </p:grpSpPr>
        <p:grpSp>
          <p:nvGrpSpPr>
            <p:cNvPr id="98377" name="Group 73"/>
            <p:cNvGrpSpPr>
              <a:grpSpLocks/>
            </p:cNvGrpSpPr>
            <p:nvPr/>
          </p:nvGrpSpPr>
          <p:grpSpPr bwMode="auto">
            <a:xfrm>
              <a:off x="3942" y="861"/>
              <a:ext cx="1654" cy="1157"/>
              <a:chOff x="3942" y="861"/>
              <a:chExt cx="1654" cy="1157"/>
            </a:xfrm>
          </p:grpSpPr>
          <p:sp>
            <p:nvSpPr>
              <p:cNvPr id="98378" name="Rectangle 74"/>
              <p:cNvSpPr>
                <a:spLocks noChangeArrowheads="1"/>
              </p:cNvSpPr>
              <p:nvPr/>
            </p:nvSpPr>
            <p:spPr bwMode="auto">
              <a:xfrm rot="10800000">
                <a:off x="3942" y="862"/>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79" name="Rectangle 75"/>
              <p:cNvSpPr>
                <a:spLocks noChangeArrowheads="1"/>
              </p:cNvSpPr>
              <p:nvPr/>
            </p:nvSpPr>
            <p:spPr bwMode="auto">
              <a:xfrm>
                <a:off x="4745" y="1419"/>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80" name="Rectangle 76"/>
            <p:cNvSpPr>
              <a:spLocks noChangeArrowheads="1"/>
            </p:cNvSpPr>
            <p:nvPr/>
          </p:nvSpPr>
          <p:spPr bwMode="auto">
            <a:xfrm>
              <a:off x="4691" y="127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1" name="Rectangle 77"/>
            <p:cNvSpPr>
              <a:spLocks noChangeArrowheads="1"/>
            </p:cNvSpPr>
            <p:nvPr/>
          </p:nvSpPr>
          <p:spPr bwMode="auto">
            <a:xfrm>
              <a:off x="4850" y="120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2" name="Rectangle 78"/>
            <p:cNvSpPr>
              <a:spLocks noChangeArrowheads="1"/>
            </p:cNvSpPr>
            <p:nvPr/>
          </p:nvSpPr>
          <p:spPr bwMode="auto">
            <a:xfrm>
              <a:off x="4873" y="1410"/>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3" name="Rectangle 79"/>
            <p:cNvSpPr>
              <a:spLocks noChangeArrowheads="1"/>
            </p:cNvSpPr>
            <p:nvPr/>
          </p:nvSpPr>
          <p:spPr bwMode="auto">
            <a:xfrm>
              <a:off x="4700" y="15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4" name="Rectangle 80"/>
            <p:cNvSpPr>
              <a:spLocks noChangeArrowheads="1"/>
            </p:cNvSpPr>
            <p:nvPr/>
          </p:nvSpPr>
          <p:spPr bwMode="auto">
            <a:xfrm>
              <a:off x="4887" y="156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5" name="Rectangle 81"/>
            <p:cNvSpPr>
              <a:spLocks noChangeArrowheads="1"/>
            </p:cNvSpPr>
            <p:nvPr/>
          </p:nvSpPr>
          <p:spPr bwMode="auto">
            <a:xfrm>
              <a:off x="4945" y="1316"/>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6" name="Rectangle 82"/>
            <p:cNvSpPr>
              <a:spLocks noChangeArrowheads="1"/>
            </p:cNvSpPr>
            <p:nvPr/>
          </p:nvSpPr>
          <p:spPr bwMode="auto">
            <a:xfrm>
              <a:off x="4584" y="127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7" name="Rectangle 83"/>
            <p:cNvSpPr>
              <a:spLocks noChangeArrowheads="1"/>
            </p:cNvSpPr>
            <p:nvPr/>
          </p:nvSpPr>
          <p:spPr bwMode="auto">
            <a:xfrm>
              <a:off x="4597" y="1538"/>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8" name="Rectangle 84"/>
            <p:cNvSpPr>
              <a:spLocks noChangeArrowheads="1"/>
            </p:cNvSpPr>
            <p:nvPr/>
          </p:nvSpPr>
          <p:spPr bwMode="auto">
            <a:xfrm>
              <a:off x="4545" y="14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9" name="Rectangle 85"/>
            <p:cNvSpPr>
              <a:spLocks noChangeArrowheads="1"/>
            </p:cNvSpPr>
            <p:nvPr/>
          </p:nvSpPr>
          <p:spPr bwMode="auto">
            <a:xfrm>
              <a:off x="4811" y="1320"/>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0" name="Rectangle 86"/>
            <p:cNvSpPr>
              <a:spLocks noChangeArrowheads="1"/>
            </p:cNvSpPr>
            <p:nvPr/>
          </p:nvSpPr>
          <p:spPr bwMode="auto">
            <a:xfrm>
              <a:off x="4974" y="145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1" name="Rectangle 87"/>
            <p:cNvSpPr>
              <a:spLocks noChangeArrowheads="1"/>
            </p:cNvSpPr>
            <p:nvPr/>
          </p:nvSpPr>
          <p:spPr bwMode="auto">
            <a:xfrm>
              <a:off x="4805" y="15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2" name="Rectangle 88"/>
            <p:cNvSpPr>
              <a:spLocks noChangeArrowheads="1"/>
            </p:cNvSpPr>
            <p:nvPr/>
          </p:nvSpPr>
          <p:spPr bwMode="auto">
            <a:xfrm>
              <a:off x="4712" y="16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3" name="Rectangle 89"/>
            <p:cNvSpPr>
              <a:spLocks noChangeArrowheads="1"/>
            </p:cNvSpPr>
            <p:nvPr/>
          </p:nvSpPr>
          <p:spPr bwMode="auto">
            <a:xfrm>
              <a:off x="4658" y="1372"/>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4" name="Rectangle 90"/>
            <p:cNvSpPr>
              <a:spLocks noChangeArrowheads="1"/>
            </p:cNvSpPr>
            <p:nvPr/>
          </p:nvSpPr>
          <p:spPr bwMode="auto">
            <a:xfrm>
              <a:off x="4725" y="117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95" name="AutoShape 91"/>
            <p:cNvCxnSpPr>
              <a:cxnSpLocks noChangeShapeType="1"/>
            </p:cNvCxnSpPr>
            <p:nvPr/>
          </p:nvCxnSpPr>
          <p:spPr bwMode="auto">
            <a:xfrm flipH="1">
              <a:off x="4645" y="1201"/>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396" name="AutoShape 92"/>
            <p:cNvCxnSpPr>
              <a:cxnSpLocks noChangeShapeType="1"/>
            </p:cNvCxnSpPr>
            <p:nvPr/>
          </p:nvCxnSpPr>
          <p:spPr bwMode="auto">
            <a:xfrm>
              <a:off x="4898" y="1428"/>
              <a:ext cx="81" cy="15"/>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97" name="AutoShape 93"/>
            <p:cNvCxnSpPr>
              <a:cxnSpLocks noChangeShapeType="1"/>
            </p:cNvCxnSpPr>
            <p:nvPr/>
          </p:nvCxnSpPr>
          <p:spPr bwMode="auto">
            <a:xfrm flipH="1">
              <a:off x="4814" y="1237"/>
              <a:ext cx="51" cy="64"/>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98" name="AutoShape 94"/>
            <p:cNvCxnSpPr>
              <a:cxnSpLocks noChangeShapeType="1"/>
            </p:cNvCxnSpPr>
            <p:nvPr/>
          </p:nvCxnSpPr>
          <p:spPr bwMode="auto">
            <a:xfrm flipH="1">
              <a:off x="4866" y="1340"/>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399" name="AutoShape 95"/>
            <p:cNvCxnSpPr>
              <a:cxnSpLocks noChangeShapeType="1"/>
            </p:cNvCxnSpPr>
            <p:nvPr/>
          </p:nvCxnSpPr>
          <p:spPr bwMode="auto">
            <a:xfrm flipH="1">
              <a:off x="4580" y="1394"/>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0" name="AutoShape 96"/>
            <p:cNvCxnSpPr>
              <a:cxnSpLocks noChangeShapeType="1"/>
            </p:cNvCxnSpPr>
            <p:nvPr/>
          </p:nvCxnSpPr>
          <p:spPr bwMode="auto">
            <a:xfrm>
              <a:off x="4722" y="1305"/>
              <a:ext cx="54"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1" name="AutoShape 97"/>
            <p:cNvCxnSpPr>
              <a:cxnSpLocks noChangeShapeType="1"/>
            </p:cNvCxnSpPr>
            <p:nvPr/>
          </p:nvCxnSpPr>
          <p:spPr bwMode="auto">
            <a:xfrm flipH="1">
              <a:off x="4519" y="1561"/>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2" name="AutoShape 98"/>
            <p:cNvCxnSpPr>
              <a:cxnSpLocks noChangeShapeType="1"/>
            </p:cNvCxnSpPr>
            <p:nvPr/>
          </p:nvCxnSpPr>
          <p:spPr bwMode="auto">
            <a:xfrm>
              <a:off x="4567" y="1450"/>
              <a:ext cx="29" cy="7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3" name="AutoShape 99"/>
            <p:cNvCxnSpPr>
              <a:cxnSpLocks noChangeShapeType="1"/>
            </p:cNvCxnSpPr>
            <p:nvPr/>
          </p:nvCxnSpPr>
          <p:spPr bwMode="auto">
            <a:xfrm flipH="1">
              <a:off x="4973" y="1488"/>
              <a:ext cx="26" cy="7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4" name="AutoShape 100"/>
            <p:cNvCxnSpPr>
              <a:cxnSpLocks noChangeShapeType="1"/>
            </p:cNvCxnSpPr>
            <p:nvPr/>
          </p:nvCxnSpPr>
          <p:spPr bwMode="auto">
            <a:xfrm flipH="1">
              <a:off x="4810" y="1587"/>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5" name="AutoShape 101"/>
            <p:cNvCxnSpPr>
              <a:cxnSpLocks noChangeShapeType="1"/>
            </p:cNvCxnSpPr>
            <p:nvPr/>
          </p:nvCxnSpPr>
          <p:spPr bwMode="auto">
            <a:xfrm flipV="1">
              <a:off x="4837" y="1514"/>
              <a:ext cx="80" cy="20"/>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6" name="AutoShape 102"/>
            <p:cNvCxnSpPr>
              <a:cxnSpLocks noChangeShapeType="1"/>
            </p:cNvCxnSpPr>
            <p:nvPr/>
          </p:nvCxnSpPr>
          <p:spPr bwMode="auto">
            <a:xfrm flipV="1">
              <a:off x="4605" y="1208"/>
              <a:ext cx="12" cy="8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7" name="AutoShape 103"/>
            <p:cNvCxnSpPr>
              <a:cxnSpLocks noChangeShapeType="1"/>
            </p:cNvCxnSpPr>
            <p:nvPr/>
          </p:nvCxnSpPr>
          <p:spPr bwMode="auto">
            <a:xfrm flipH="1">
              <a:off x="4829" y="1352"/>
              <a:ext cx="3" cy="83"/>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8" name="AutoShape 104"/>
            <p:cNvCxnSpPr>
              <a:cxnSpLocks noChangeShapeType="1"/>
            </p:cNvCxnSpPr>
            <p:nvPr/>
          </p:nvCxnSpPr>
          <p:spPr bwMode="auto">
            <a:xfrm>
              <a:off x="4746" y="1635"/>
              <a:ext cx="82" cy="1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9" name="AutoShape 105"/>
            <p:cNvCxnSpPr>
              <a:cxnSpLocks noChangeShapeType="1"/>
            </p:cNvCxnSpPr>
            <p:nvPr/>
          </p:nvCxnSpPr>
          <p:spPr bwMode="auto">
            <a:xfrm flipH="1" flipV="1">
              <a:off x="4703" y="1445"/>
              <a:ext cx="23" cy="79"/>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grpSp>
      <p:sp>
        <p:nvSpPr>
          <p:cNvPr id="98410" name="Text Box 106"/>
          <p:cNvSpPr txBox="1">
            <a:spLocks noChangeArrowheads="1"/>
          </p:cNvSpPr>
          <p:nvPr/>
        </p:nvSpPr>
        <p:spPr bwMode="auto">
          <a:xfrm>
            <a:off x="203200" y="2816225"/>
            <a:ext cx="1246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Fixation</a:t>
            </a:r>
          </a:p>
        </p:txBody>
      </p:sp>
      <p:sp>
        <p:nvSpPr>
          <p:cNvPr id="98411" name="Text Box 107"/>
          <p:cNvSpPr txBox="1">
            <a:spLocks noChangeArrowheads="1"/>
          </p:cNvSpPr>
          <p:nvPr/>
        </p:nvSpPr>
        <p:spPr bwMode="auto">
          <a:xfrm>
            <a:off x="2232025" y="2192338"/>
            <a:ext cx="1909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Dots On, 0%</a:t>
            </a:r>
          </a:p>
        </p:txBody>
      </p:sp>
      <p:sp>
        <p:nvSpPr>
          <p:cNvPr id="98412" name="Text Box 108"/>
          <p:cNvSpPr txBox="1">
            <a:spLocks noChangeArrowheads="1"/>
          </p:cNvSpPr>
          <p:nvPr/>
        </p:nvSpPr>
        <p:spPr bwMode="auto">
          <a:xfrm>
            <a:off x="4194175" y="1603375"/>
            <a:ext cx="1550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Color Cue</a:t>
            </a:r>
          </a:p>
        </p:txBody>
      </p:sp>
      <p:sp>
        <p:nvSpPr>
          <p:cNvPr id="98413" name="Text Box 109"/>
          <p:cNvSpPr txBox="1">
            <a:spLocks noChangeArrowheads="1"/>
          </p:cNvSpPr>
          <p:nvPr/>
        </p:nvSpPr>
        <p:spPr bwMode="auto">
          <a:xfrm>
            <a:off x="6234113" y="947738"/>
            <a:ext cx="2433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Coherent motion</a:t>
            </a:r>
          </a:p>
        </p:txBody>
      </p:sp>
      <p:sp>
        <p:nvSpPr>
          <p:cNvPr id="98414" name="Text Box 110"/>
          <p:cNvSpPr txBox="1">
            <a:spLocks noChangeArrowheads="1"/>
          </p:cNvSpPr>
          <p:nvPr/>
        </p:nvSpPr>
        <p:spPr bwMode="auto">
          <a:xfrm>
            <a:off x="3049588" y="4459288"/>
            <a:ext cx="1181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647 ms</a:t>
            </a:r>
          </a:p>
        </p:txBody>
      </p:sp>
      <p:sp>
        <p:nvSpPr>
          <p:cNvPr id="98415" name="Text Box 111"/>
          <p:cNvSpPr txBox="1">
            <a:spLocks noChangeArrowheads="1"/>
          </p:cNvSpPr>
          <p:nvPr/>
        </p:nvSpPr>
        <p:spPr bwMode="auto">
          <a:xfrm>
            <a:off x="5092700" y="3841750"/>
            <a:ext cx="1181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764 ms</a:t>
            </a:r>
          </a:p>
        </p:txBody>
      </p:sp>
      <p:sp>
        <p:nvSpPr>
          <p:cNvPr id="98416" name="Text Box 112"/>
          <p:cNvSpPr txBox="1">
            <a:spLocks noChangeArrowheads="1"/>
          </p:cNvSpPr>
          <p:nvPr/>
        </p:nvSpPr>
        <p:spPr bwMode="auto">
          <a:xfrm>
            <a:off x="7024688" y="3205163"/>
            <a:ext cx="1349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1600 ms</a:t>
            </a:r>
          </a:p>
        </p:txBody>
      </p:sp>
      <p:sp>
        <p:nvSpPr>
          <p:cNvPr id="98417" name="Text Box 113"/>
          <p:cNvSpPr txBox="1">
            <a:spLocks noChangeArrowheads="1"/>
          </p:cNvSpPr>
          <p:nvPr/>
        </p:nvSpPr>
        <p:spPr bwMode="auto">
          <a:xfrm>
            <a:off x="1149350" y="5045075"/>
            <a:ext cx="10112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50 ms</a:t>
            </a:r>
          </a:p>
        </p:txBody>
      </p:sp>
      <p:sp>
        <p:nvSpPr>
          <p:cNvPr id="98418" name="Text Box 114"/>
          <p:cNvSpPr txBox="1">
            <a:spLocks noChangeArrowheads="1"/>
          </p:cNvSpPr>
          <p:nvPr/>
        </p:nvSpPr>
        <p:spPr bwMode="auto">
          <a:xfrm>
            <a:off x="4792663" y="4319588"/>
            <a:ext cx="42068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200">
                <a:solidFill>
                  <a:srgbClr val="000000"/>
                </a:solidFill>
                <a:latin typeface="Arial" panose="020B0604020202020204" pitchFamily="34" charset="0"/>
              </a:rPr>
              <a:t>               Coherence    Deadline</a:t>
            </a:r>
          </a:p>
          <a:p>
            <a:r>
              <a:rPr lang="en-IE" altLang="en-US" sz="2200">
                <a:solidFill>
                  <a:srgbClr val="555555"/>
                </a:solidFill>
                <a:latin typeface="Arial" panose="020B0604020202020204" pitchFamily="34" charset="0"/>
              </a:rPr>
              <a:t>Easy:           20%             1.6 sec</a:t>
            </a:r>
          </a:p>
          <a:p>
            <a:r>
              <a:rPr lang="en-IE" altLang="en-US" sz="2200">
                <a:solidFill>
                  <a:srgbClr val="0069E8"/>
                </a:solidFill>
                <a:latin typeface="Arial" panose="020B0604020202020204" pitchFamily="34" charset="0"/>
              </a:rPr>
              <a:t>LoCoh:        ~8%             1.6 sec</a:t>
            </a:r>
          </a:p>
          <a:p>
            <a:r>
              <a:rPr lang="en-IE" altLang="en-US" sz="2200">
                <a:solidFill>
                  <a:srgbClr val="F24B19"/>
                </a:solidFill>
                <a:latin typeface="Arial" panose="020B0604020202020204" pitchFamily="34" charset="0"/>
              </a:rPr>
              <a:t>Deadline:    20%           ~0.5 sec</a:t>
            </a:r>
          </a:p>
        </p:txBody>
      </p:sp>
      <p:sp>
        <p:nvSpPr>
          <p:cNvPr id="98419" name="Text Box 115"/>
          <p:cNvSpPr txBox="1">
            <a:spLocks noChangeArrowheads="1"/>
          </p:cNvSpPr>
          <p:nvPr/>
        </p:nvSpPr>
        <p:spPr bwMode="auto">
          <a:xfrm>
            <a:off x="4319588" y="3444875"/>
            <a:ext cx="2505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a:solidFill>
                  <a:srgbClr val="92D050"/>
                </a:solidFill>
              </a:rPr>
              <a:t>Left</a:t>
            </a:r>
            <a:r>
              <a:rPr lang="en-IE" altLang="en-US">
                <a:solidFill>
                  <a:srgbClr val="000000"/>
                </a:solidFill>
              </a:rPr>
              <a:t> / </a:t>
            </a:r>
            <a:r>
              <a:rPr lang="en-IE" altLang="en-US">
                <a:solidFill>
                  <a:srgbClr val="00B0F0"/>
                </a:solidFill>
              </a:rPr>
              <a:t>Neutral</a:t>
            </a:r>
            <a:r>
              <a:rPr lang="en-IE" altLang="en-US">
                <a:solidFill>
                  <a:srgbClr val="000000"/>
                </a:solidFill>
              </a:rPr>
              <a:t> / </a:t>
            </a:r>
            <a:r>
              <a:rPr lang="en-IE" altLang="en-US">
                <a:solidFill>
                  <a:srgbClr val="BEBE00"/>
                </a:solidFill>
              </a:rPr>
              <a:t>Right</a:t>
            </a:r>
          </a:p>
        </p:txBody>
      </p:sp>
      <p:sp>
        <p:nvSpPr>
          <p:cNvPr id="98420" name="Text Box 116"/>
          <p:cNvSpPr txBox="1">
            <a:spLocks noChangeArrowheads="1"/>
          </p:cNvSpPr>
          <p:nvPr/>
        </p:nvSpPr>
        <p:spPr bwMode="auto">
          <a:xfrm>
            <a:off x="265113" y="5854700"/>
            <a:ext cx="77279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a:solidFill>
                  <a:srgbClr val="000000"/>
                </a:solidFill>
              </a:rPr>
              <a:t>Manipulated prior information WITHIN blocks</a:t>
            </a:r>
          </a:p>
          <a:p>
            <a:r>
              <a:rPr lang="en-IE" altLang="en-US">
                <a:solidFill>
                  <a:srgbClr val="000000"/>
                </a:solidFill>
              </a:rPr>
              <a:t>Manipulated temporal/perceptual demands ACROSS blocks</a:t>
            </a:r>
          </a:p>
          <a:p>
            <a:r>
              <a:rPr lang="en-IE" altLang="en-US">
                <a:solidFill>
                  <a:srgbClr val="000000"/>
                </a:solidFill>
              </a:rPr>
              <a:t>Subjects reported decisions by clicking button with left/right hand</a:t>
            </a:r>
          </a:p>
        </p:txBody>
      </p:sp>
      <p:sp>
        <p:nvSpPr>
          <p:cNvPr id="98421" name="Text Box 117"/>
          <p:cNvSpPr txBox="1">
            <a:spLocks noChangeArrowheads="1"/>
          </p:cNvSpPr>
          <p:nvPr/>
        </p:nvSpPr>
        <p:spPr bwMode="auto">
          <a:xfrm>
            <a:off x="431800" y="292100"/>
            <a:ext cx="80835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pPr>
              <a:lnSpc>
                <a:spcPct val="90000"/>
              </a:lnSpc>
            </a:pPr>
            <a:r>
              <a:rPr lang="en-IE" altLang="en-US" sz="4000">
                <a:solidFill>
                  <a:srgbClr val="000000"/>
                </a:solidFill>
                <a:latin typeface="Arial" panose="020B0604020202020204" pitchFamily="34" charset="0"/>
              </a:rPr>
              <a:t>Prior-informed Motion task</a:t>
            </a:r>
          </a:p>
        </p:txBody>
      </p:sp>
      <p:sp>
        <p:nvSpPr>
          <p:cNvPr id="98422" name="TextBox 1"/>
          <p:cNvSpPr txBox="1">
            <a:spLocks noChangeArrowheads="1"/>
          </p:cNvSpPr>
          <p:nvPr/>
        </p:nvSpPr>
        <p:spPr bwMode="auto">
          <a:xfrm>
            <a:off x="4344988" y="3235325"/>
            <a:ext cx="2105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solidFill>
                  <a:srgbClr val="92D050"/>
                </a:solidFill>
              </a:rPr>
              <a:t>75% </a:t>
            </a:r>
            <a:r>
              <a:rPr lang="en-IE" altLang="en-US" sz="1600">
                <a:solidFill>
                  <a:srgbClr val="BEBE00"/>
                </a:solidFill>
              </a:rPr>
              <a:t>                        75%</a:t>
            </a:r>
            <a:endParaRPr lang="en-IE" altLang="en-US" sz="1600"/>
          </a:p>
        </p:txBody>
      </p:sp>
    </p:spTree>
    <p:extLst>
      <p:ext uri="{BB962C8B-B14F-4D97-AF65-F5344CB8AC3E}">
        <p14:creationId xmlns:p14="http://schemas.microsoft.com/office/powerpoint/2010/main" val="628865525"/>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362"/>
          <p:cNvPicPr>
            <a:picLocks noChangeAspect="1" noChangeArrowheads="1"/>
          </p:cNvPicPr>
          <p:nvPr/>
        </p:nvPicPr>
        <p:blipFill>
          <a:blip r:embed="rId2">
            <a:extLst>
              <a:ext uri="{28A0092B-C50C-407E-A947-70E740481C1C}">
                <a14:useLocalDpi xmlns:a14="http://schemas.microsoft.com/office/drawing/2010/main" val="0"/>
              </a:ext>
            </a:extLst>
          </a:blip>
          <a:srcRect t="1630"/>
          <a:stretch>
            <a:fillRect/>
          </a:stretch>
        </p:blipFill>
        <p:spPr bwMode="auto">
          <a:xfrm>
            <a:off x="1352550" y="1190625"/>
            <a:ext cx="6437313"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287338"/>
            <a:ext cx="85074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Aggregate behaviour</a:t>
            </a:r>
          </a:p>
        </p:txBody>
      </p:sp>
      <p:sp>
        <p:nvSpPr>
          <p:cNvPr id="100355" name="Text Box 116"/>
          <p:cNvSpPr txBox="1">
            <a:spLocks noChangeArrowheads="1"/>
          </p:cNvSpPr>
          <p:nvPr/>
        </p:nvSpPr>
        <p:spPr bwMode="auto">
          <a:xfrm>
            <a:off x="638175" y="5054600"/>
            <a:ext cx="76041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Font typeface="Arial" panose="020B0604020202020204" pitchFamily="34" charset="0"/>
              <a:buChar char="-"/>
            </a:pPr>
            <a:r>
              <a:rPr lang="en-IE" altLang="en-US" sz="2000"/>
              <a:t> Deadline fast, LoCoh slow</a:t>
            </a:r>
          </a:p>
          <a:p>
            <a:pPr eaLnBrk="1" hangingPunct="1">
              <a:buFont typeface="Arial" panose="020B0604020202020204" pitchFamily="34" charset="0"/>
              <a:buChar char="-"/>
            </a:pPr>
            <a:r>
              <a:rPr lang="en-IE" altLang="en-US" sz="2000"/>
              <a:t> Deadline and LoCoh </a:t>
            </a:r>
            <a:r>
              <a:rPr lang="en-US" altLang="en-IE" sz="2000"/>
              <a:t>Regimes </a:t>
            </a:r>
            <a:r>
              <a:rPr lang="en-IE" altLang="en-US" sz="2000"/>
              <a:t>are </a:t>
            </a:r>
            <a:r>
              <a:rPr lang="en-US" altLang="en-IE" sz="2000"/>
              <a:t>harder (f</a:t>
            </a:r>
            <a:r>
              <a:rPr lang="en-IE" altLang="en-US" sz="2000"/>
              <a:t>or different reasons</a:t>
            </a:r>
            <a:r>
              <a:rPr lang="en-US" altLang="en-IE" sz="2000"/>
              <a:t>)</a:t>
            </a:r>
            <a:endParaRPr lang="en-IE" altLang="en-US" sz="2000"/>
          </a:p>
          <a:p>
            <a:pPr eaLnBrk="1" hangingPunct="1">
              <a:buFont typeface="Arial" panose="020B0604020202020204" pitchFamily="34" charset="0"/>
              <a:buChar char="-"/>
            </a:pPr>
            <a:r>
              <a:rPr lang="en-IE" altLang="en-US" sz="2000"/>
              <a:t> Deadline and LoCoh show </a:t>
            </a:r>
            <a:r>
              <a:rPr lang="en-US" altLang="en-IE" sz="2000"/>
              <a:t>strong biases due to</a:t>
            </a:r>
            <a:r>
              <a:rPr lang="en-IE" altLang="en-US" sz="2000"/>
              <a:t> prior cues</a:t>
            </a:r>
          </a:p>
          <a:p>
            <a:pPr eaLnBrk="1" hangingPunct="1">
              <a:buFont typeface="Arial" panose="020B0604020202020204" pitchFamily="34" charset="0"/>
              <a:buChar char="-"/>
            </a:pPr>
            <a:endParaRPr lang="en-IE" altLang="en-US" sz="2000">
              <a:solidFill>
                <a:srgbClr val="000000"/>
              </a:solidFill>
            </a:endParaRPr>
          </a:p>
          <a:p>
            <a:pPr eaLnBrk="1" hangingPunct="1"/>
            <a:r>
              <a:rPr lang="en-US" altLang="en-IE" sz="2000">
                <a:solidFill>
                  <a:srgbClr val="000000"/>
                </a:solidFill>
              </a:rPr>
              <a:t>Standard diffusion model can easily fit this. But let's consult neural data...</a:t>
            </a:r>
          </a:p>
        </p:txBody>
      </p:sp>
    </p:spTree>
    <p:extLst>
      <p:ext uri="{BB962C8B-B14F-4D97-AF65-F5344CB8AC3E}">
        <p14:creationId xmlns:p14="http://schemas.microsoft.com/office/powerpoint/2010/main" val="2852759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3"/>
          <p:cNvPicPr>
            <a:picLocks noChangeAspect="1" noChangeArrowheads="1"/>
          </p:cNvPicPr>
          <p:nvPr/>
        </p:nvPicPr>
        <p:blipFill>
          <a:blip r:embed="rId2">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Neural data -&gt; model</a:t>
            </a:r>
          </a:p>
        </p:txBody>
      </p:sp>
      <p:pic>
        <p:nvPicPr>
          <p:cNvPr id="10137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325" y="3760788"/>
            <a:ext cx="292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TextBox 6"/>
          <p:cNvSpPr txBox="1">
            <a:spLocks noChangeArrowheads="1"/>
          </p:cNvSpPr>
          <p:nvPr/>
        </p:nvSpPr>
        <p:spPr bwMode="auto">
          <a:xfrm>
            <a:off x="3022600" y="3649663"/>
            <a:ext cx="1212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Cue period</a:t>
            </a:r>
          </a:p>
        </p:txBody>
      </p:sp>
    </p:spTree>
    <p:extLst>
      <p:ext uri="{BB962C8B-B14F-4D97-AF65-F5344CB8AC3E}">
        <p14:creationId xmlns:p14="http://schemas.microsoft.com/office/powerpoint/2010/main" val="305107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560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INPUT</a:t>
            </a:r>
          </a:p>
        </p:txBody>
      </p:sp>
      <p:pic>
        <p:nvPicPr>
          <p:cNvPr id="25609"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1963" y="3176588"/>
            <a:ext cx="9604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Box 31"/>
          <p:cNvSpPr txBox="1">
            <a:spLocks noChangeArrowheads="1"/>
          </p:cNvSpPr>
          <p:nvPr/>
        </p:nvSpPr>
        <p:spPr bwMode="auto">
          <a:xfrm>
            <a:off x="7213600" y="4259263"/>
            <a:ext cx="16637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000">
                <a:solidFill>
                  <a:schemeClr val="tx1"/>
                </a:solidFill>
              </a:rPr>
              <a:t>Right/wrong ?</a:t>
            </a:r>
          </a:p>
          <a:p>
            <a:pPr algn="ctr" eaLnBrk="1" hangingPunct="1">
              <a:spcBef>
                <a:spcPct val="0"/>
              </a:spcBef>
              <a:buFont typeface="Times New Roman" panose="02020603050405020304" pitchFamily="18" charset="0"/>
              <a:buNone/>
            </a:pPr>
            <a:endParaRPr lang="en-US" altLang="en-US" sz="2000">
              <a:solidFill>
                <a:schemeClr val="tx1"/>
              </a:solidFill>
            </a:endParaRPr>
          </a:p>
          <a:p>
            <a:pPr algn="ctr" eaLnBrk="1" hangingPunct="1">
              <a:spcBef>
                <a:spcPct val="0"/>
              </a:spcBef>
              <a:buFont typeface="Times New Roman" panose="02020603050405020304" pitchFamily="18" charset="0"/>
              <a:buNone/>
            </a:pPr>
            <a:r>
              <a:rPr lang="en-US" altLang="en-US" sz="2000">
                <a:solidFill>
                  <a:schemeClr val="tx1"/>
                </a:solidFill>
              </a:rPr>
              <a:t>How fast ?</a:t>
            </a:r>
          </a:p>
        </p:txBody>
      </p:sp>
      <p:sp>
        <p:nvSpPr>
          <p:cNvPr id="25611" name="TextBox 32"/>
          <p:cNvSpPr txBox="1">
            <a:spLocks noChangeArrowheads="1"/>
          </p:cNvSpPr>
          <p:nvPr/>
        </p:nvSpPr>
        <p:spPr bwMode="auto">
          <a:xfrm>
            <a:off x="7131050" y="2562225"/>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400" b="1" i="1">
                <a:solidFill>
                  <a:srgbClr val="FF0000"/>
                </a:solidFill>
              </a:rPr>
              <a:t>Behaviour</a:t>
            </a:r>
            <a:endParaRPr lang="en-US" altLang="en-US" sz="1800" b="1" i="1">
              <a:solidFill>
                <a:srgbClr val="FF0000"/>
              </a:solidFill>
            </a:endParaRPr>
          </a:p>
        </p:txBody>
      </p:sp>
      <p:sp>
        <p:nvSpPr>
          <p:cNvPr id="25612" name="TextBox 33"/>
          <p:cNvSpPr txBox="1">
            <a:spLocks noChangeArrowheads="1"/>
          </p:cNvSpPr>
          <p:nvPr/>
        </p:nvSpPr>
        <p:spPr bwMode="auto">
          <a:xfrm>
            <a:off x="7529513" y="2244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OUTPUT</a:t>
            </a:r>
          </a:p>
        </p:txBody>
      </p:sp>
      <p:sp>
        <p:nvSpPr>
          <p:cNvPr id="2" name="TextBox 1"/>
          <p:cNvSpPr txBox="1">
            <a:spLocks noChangeArrowheads="1"/>
          </p:cNvSpPr>
          <p:nvPr/>
        </p:nvSpPr>
        <p:spPr bwMode="auto">
          <a:xfrm>
            <a:off x="396875" y="4872038"/>
            <a:ext cx="18002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Task instructions</a:t>
            </a:r>
          </a:p>
        </p:txBody>
      </p:sp>
      <p:pic>
        <p:nvPicPr>
          <p:cNvPr id="25614"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2" descr="magic-mouse-click-anywhere.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1175" y="3006725"/>
            <a:ext cx="9858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273050" y="2193925"/>
            <a:ext cx="216217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38" name="Rectangle 37"/>
          <p:cNvSpPr/>
          <p:nvPr/>
        </p:nvSpPr>
        <p:spPr>
          <a:xfrm>
            <a:off x="6861175" y="2193925"/>
            <a:ext cx="216852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pic>
        <p:nvPicPr>
          <p:cNvPr id="25618" name="Picture 4" descr="https://eartstohear.files.wordpress.com/2015/01/window_transparent_png_by_absurdwordprefer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113" y="3060700"/>
            <a:ext cx="27400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9" name="TextBox 10"/>
          <p:cNvSpPr txBox="1">
            <a:spLocks noChangeArrowheads="1"/>
          </p:cNvSpPr>
          <p:nvPr/>
        </p:nvSpPr>
        <p:spPr bwMode="auto">
          <a:xfrm>
            <a:off x="420688" y="2551113"/>
            <a:ext cx="1808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2000" b="1">
                <a:solidFill>
                  <a:schemeClr val="tx1"/>
                </a:solidFill>
              </a:rPr>
              <a:t>Sensory stimuli</a:t>
            </a:r>
          </a:p>
        </p:txBody>
      </p:sp>
      <p:pic>
        <p:nvPicPr>
          <p:cNvPr id="25620"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22650" y="1401763"/>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2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4863" y="1374775"/>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2" name="TextBox 29"/>
          <p:cNvSpPr txBox="1">
            <a:spLocks noChangeArrowheads="1"/>
          </p:cNvSpPr>
          <p:nvPr/>
        </p:nvSpPr>
        <p:spPr bwMode="auto">
          <a:xfrm>
            <a:off x="2611438" y="1401763"/>
            <a:ext cx="145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Brain activity </a:t>
            </a:r>
          </a:p>
        </p:txBody>
      </p:sp>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647481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animBg="1"/>
      <p:bldP spid="3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3"/>
          <p:cNvPicPr>
            <a:picLocks noChangeAspect="1" noChangeArrowheads="1"/>
          </p:cNvPicPr>
          <p:nvPr/>
        </p:nvPicPr>
        <p:blipFill>
          <a:blip r:embed="rId2">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pic>
        <p:nvPicPr>
          <p:cNvPr id="10240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325" y="3760788"/>
            <a:ext cx="292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Box 6"/>
          <p:cNvSpPr txBox="1">
            <a:spLocks noChangeArrowheads="1"/>
          </p:cNvSpPr>
          <p:nvPr/>
        </p:nvSpPr>
        <p:spPr bwMode="auto">
          <a:xfrm>
            <a:off x="3022600" y="3649663"/>
            <a:ext cx="1212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Cue period</a:t>
            </a:r>
          </a:p>
        </p:txBody>
      </p:sp>
      <p:sp>
        <p:nvSpPr>
          <p:cNvPr id="117" name="Text Box 6"/>
          <p:cNvSpPr txBox="1">
            <a:spLocks noChangeArrowheads="1"/>
          </p:cNvSpPr>
          <p:nvPr/>
        </p:nvSpPr>
        <p:spPr bwMode="auto">
          <a:xfrm>
            <a:off x="41275" y="2687638"/>
            <a:ext cx="89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“Static” </a:t>
            </a:r>
          </a:p>
          <a:p>
            <a:pPr eaLnBrk="1" hangingPunct="1"/>
            <a:r>
              <a:rPr lang="en-US" altLang="en-US" sz="1400" b="1">
                <a:solidFill>
                  <a:srgbClr val="000000"/>
                </a:solidFill>
                <a:latin typeface="Arial" panose="020B0604020202020204" pitchFamily="34" charset="0"/>
              </a:rPr>
              <a:t>urgency</a:t>
            </a:r>
            <a:endParaRPr lang="en-US" altLang="en-US" sz="1400" b="1">
              <a:solidFill>
                <a:srgbClr val="000000"/>
              </a:solidFill>
              <a:latin typeface="Arial" panose="020B0604020202020204" pitchFamily="34" charset="0"/>
              <a:cs typeface="Arial" panose="020B0604020202020204" pitchFamily="34" charset="0"/>
            </a:endParaRPr>
          </a:p>
        </p:txBody>
      </p:sp>
      <p:cxnSp>
        <p:nvCxnSpPr>
          <p:cNvPr id="118" name="AutoShape 7"/>
          <p:cNvCxnSpPr>
            <a:cxnSpLocks noChangeShapeType="1"/>
          </p:cNvCxnSpPr>
          <p:nvPr/>
        </p:nvCxnSpPr>
        <p:spPr bwMode="auto">
          <a:xfrm flipV="1">
            <a:off x="717550" y="1968500"/>
            <a:ext cx="0" cy="250825"/>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119" name="AutoShape 8"/>
          <p:cNvCxnSpPr>
            <a:cxnSpLocks noChangeShapeType="1"/>
          </p:cNvCxnSpPr>
          <p:nvPr/>
        </p:nvCxnSpPr>
        <p:spPr bwMode="auto">
          <a:xfrm flipV="1">
            <a:off x="1878013" y="1758950"/>
            <a:ext cx="0" cy="209550"/>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20" name="Line 9"/>
          <p:cNvSpPr>
            <a:spLocks noChangeShapeType="1"/>
          </p:cNvSpPr>
          <p:nvPr/>
        </p:nvSpPr>
        <p:spPr bwMode="auto">
          <a:xfrm flipH="1" flipV="1">
            <a:off x="1508125" y="1984375"/>
            <a:ext cx="365125" cy="0"/>
          </a:xfrm>
          <a:prstGeom prst="line">
            <a:avLst/>
          </a:prstGeom>
          <a:noFill/>
          <a:ln w="38100" cap="sq">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E"/>
          </a:p>
        </p:txBody>
      </p:sp>
      <p:sp>
        <p:nvSpPr>
          <p:cNvPr id="121" name="Text Box 10"/>
          <p:cNvSpPr txBox="1">
            <a:spLocks noChangeArrowheads="1"/>
          </p:cNvSpPr>
          <p:nvPr/>
        </p:nvSpPr>
        <p:spPr bwMode="auto">
          <a:xfrm>
            <a:off x="1792288" y="1754188"/>
            <a:ext cx="210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“Dynamic” urgency</a:t>
            </a:r>
            <a:endParaRPr lang="en-US" altLang="en-US" sz="1400" b="1">
              <a:solidFill>
                <a:srgbClr val="000000"/>
              </a:solidFill>
              <a:latin typeface="Arial" panose="020B0604020202020204" pitchFamily="34" charset="0"/>
              <a:cs typeface="Arial" panose="020B0604020202020204" pitchFamily="34" charset="0"/>
            </a:endParaRPr>
          </a:p>
        </p:txBody>
      </p:sp>
      <p:cxnSp>
        <p:nvCxnSpPr>
          <p:cNvPr id="122" name="AutoShape 11"/>
          <p:cNvCxnSpPr>
            <a:cxnSpLocks noChangeShapeType="1"/>
          </p:cNvCxnSpPr>
          <p:nvPr/>
        </p:nvCxnSpPr>
        <p:spPr bwMode="auto">
          <a:xfrm flipV="1">
            <a:off x="2114550" y="1470025"/>
            <a:ext cx="0" cy="236538"/>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23" name="Text Box 12"/>
          <p:cNvSpPr txBox="1">
            <a:spLocks noChangeArrowheads="1"/>
          </p:cNvSpPr>
          <p:nvPr/>
        </p:nvSpPr>
        <p:spPr bwMode="auto">
          <a:xfrm>
            <a:off x="1198563" y="1219200"/>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Priors bias</a:t>
            </a:r>
            <a:endParaRPr lang="en-US" altLang="en-US" sz="1400" b="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17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0" grpId="0" animBg="1"/>
      <p:bldP spid="121" grpId="0"/>
      <p:bldP spid="1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3428"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
        <p:nvSpPr>
          <p:cNvPr id="11" name="Rectangle 10"/>
          <p:cNvSpPr/>
          <p:nvPr/>
        </p:nvSpPr>
        <p:spPr>
          <a:xfrm>
            <a:off x="6219825" y="581025"/>
            <a:ext cx="2886075" cy="2490788"/>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noProof="1"/>
          </a:p>
        </p:txBody>
      </p:sp>
      <p:pic>
        <p:nvPicPr>
          <p:cNvPr id="1034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025" y="3463925"/>
            <a:ext cx="366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TextBox 128"/>
          <p:cNvSpPr txBox="1">
            <a:spLocks noChangeArrowheads="1"/>
          </p:cNvSpPr>
          <p:nvPr/>
        </p:nvSpPr>
        <p:spPr bwMode="auto">
          <a:xfrm>
            <a:off x="2835275" y="3482975"/>
            <a:ext cx="170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Evidence period</a:t>
            </a:r>
          </a:p>
        </p:txBody>
      </p:sp>
    </p:spTree>
    <p:extLst>
      <p:ext uri="{BB962C8B-B14F-4D97-AF65-F5344CB8AC3E}">
        <p14:creationId xmlns:p14="http://schemas.microsoft.com/office/powerpoint/2010/main" val="2314072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4452"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pic>
        <p:nvPicPr>
          <p:cNvPr id="1044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025" y="3463925"/>
            <a:ext cx="366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TextBox 128"/>
          <p:cNvSpPr txBox="1">
            <a:spLocks noChangeArrowheads="1"/>
          </p:cNvSpPr>
          <p:nvPr/>
        </p:nvSpPr>
        <p:spPr bwMode="auto">
          <a:xfrm>
            <a:off x="2835275" y="3482975"/>
            <a:ext cx="170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Evidence period</a:t>
            </a:r>
          </a:p>
        </p:txBody>
      </p:sp>
      <p:pic>
        <p:nvPicPr>
          <p:cNvPr id="104456"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4140200"/>
            <a:ext cx="819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Arrow Connector 1"/>
          <p:cNvCxnSpPr/>
          <p:nvPr/>
        </p:nvCxnSpPr>
        <p:spPr>
          <a:xfrm flipH="1">
            <a:off x="6715125" y="3397250"/>
            <a:ext cx="0" cy="542925"/>
          </a:xfrm>
          <a:prstGeom prst="straightConnector1">
            <a:avLst/>
          </a:prstGeom>
          <a:ln w="381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30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4"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477"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5478"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5480"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5481"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5483"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5484"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488"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490"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5491"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5492"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5493"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6570024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502"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6503"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6505"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6506"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6508"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6509"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513"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515"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6"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7"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8"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6519"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1287327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7526"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7527"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7529"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7530"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7532"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7533"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7537"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7539"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0"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1"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2"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7543"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7544"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26173161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6"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550"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8551"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8553"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8554"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8556"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8557"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561"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8563"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4"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5"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6"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8567"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8568"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8572"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1602216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574"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9575"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9577"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9578"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9580"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9581"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585"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9587"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88"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89"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90"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9591"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09592"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9593"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9598"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1869381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4"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598"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0599"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0601"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060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0604"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0605"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609"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611"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2"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3"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4"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0615"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10616"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cxnSp>
        <p:nvCxnSpPr>
          <p:cNvPr id="49" name="Straight Arrow Connector 48"/>
          <p:cNvCxnSpPr/>
          <p:nvPr/>
        </p:nvCxnSpPr>
        <p:spPr>
          <a:xfrm>
            <a:off x="1716088" y="5554663"/>
            <a:ext cx="0" cy="8874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rot="580141">
            <a:off x="2136775" y="5668963"/>
            <a:ext cx="750888" cy="657225"/>
          </a:xfrm>
          <a:prstGeom prst="arc">
            <a:avLst>
              <a:gd name="adj1" fmla="val 16571728"/>
              <a:gd name="adj2" fmla="val 21335910"/>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lang="en-IE" noProof="1"/>
          </a:p>
        </p:txBody>
      </p:sp>
      <p:sp>
        <p:nvSpPr>
          <p:cNvPr id="110619"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0624"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0564767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622"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1623"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1625"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1626"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1628"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1629"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633" name="TextBox 31"/>
          <p:cNvSpPr txBox="1">
            <a:spLocks noChangeArrowheads="1"/>
          </p:cNvSpPr>
          <p:nvPr/>
        </p:nvSpPr>
        <p:spPr bwMode="auto">
          <a:xfrm>
            <a:off x="1289050" y="4146550"/>
            <a:ext cx="1025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(CPP)</a:t>
            </a:r>
          </a:p>
        </p:txBody>
      </p:sp>
      <p:sp>
        <p:nvSpPr>
          <p:cNvPr id="111634"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636"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7"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8"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9"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1640"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11641"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cxnSp>
        <p:nvCxnSpPr>
          <p:cNvPr id="49" name="Straight Arrow Connector 48"/>
          <p:cNvCxnSpPr/>
          <p:nvPr/>
        </p:nvCxnSpPr>
        <p:spPr>
          <a:xfrm>
            <a:off x="1716088" y="5554663"/>
            <a:ext cx="0" cy="8874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rot="580141">
            <a:off x="2136775" y="5668963"/>
            <a:ext cx="750888" cy="657225"/>
          </a:xfrm>
          <a:prstGeom prst="arc">
            <a:avLst>
              <a:gd name="adj1" fmla="val 16571728"/>
              <a:gd name="adj2" fmla="val 21335910"/>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lang="en-IE" noProof="1"/>
          </a:p>
        </p:txBody>
      </p:sp>
      <p:sp>
        <p:nvSpPr>
          <p:cNvPr id="111644"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1649"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35847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2650" y="1401763"/>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2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4863" y="1374775"/>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663" idx="3"/>
          </p:cNvCxnSpPr>
          <p:nvPr/>
        </p:nvCxnSpPr>
        <p:spPr bwMode="auto">
          <a:xfrm flipV="1">
            <a:off x="5734050" y="4191000"/>
            <a:ext cx="946150"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765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INPUT</a:t>
            </a:r>
          </a:p>
        </p:txBody>
      </p:sp>
      <p:pic>
        <p:nvPicPr>
          <p:cNvPr id="27657"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1963" y="3176588"/>
            <a:ext cx="9604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extBox 31"/>
          <p:cNvSpPr txBox="1">
            <a:spLocks noChangeArrowheads="1"/>
          </p:cNvSpPr>
          <p:nvPr/>
        </p:nvSpPr>
        <p:spPr bwMode="auto">
          <a:xfrm>
            <a:off x="7213600" y="4259263"/>
            <a:ext cx="16637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000">
                <a:solidFill>
                  <a:schemeClr val="tx1"/>
                </a:solidFill>
              </a:rPr>
              <a:t>Right/wrong ?</a:t>
            </a:r>
          </a:p>
          <a:p>
            <a:pPr algn="ctr" eaLnBrk="1" hangingPunct="1">
              <a:spcBef>
                <a:spcPct val="0"/>
              </a:spcBef>
              <a:buFont typeface="Times New Roman" panose="02020603050405020304" pitchFamily="18" charset="0"/>
              <a:buNone/>
            </a:pPr>
            <a:endParaRPr lang="en-US" altLang="en-US" sz="2000">
              <a:solidFill>
                <a:schemeClr val="tx1"/>
              </a:solidFill>
            </a:endParaRPr>
          </a:p>
          <a:p>
            <a:pPr algn="ctr" eaLnBrk="1" hangingPunct="1">
              <a:spcBef>
                <a:spcPct val="0"/>
              </a:spcBef>
              <a:buFont typeface="Times New Roman" panose="02020603050405020304" pitchFamily="18" charset="0"/>
              <a:buNone/>
            </a:pPr>
            <a:r>
              <a:rPr lang="en-US" altLang="en-US" sz="2000">
                <a:solidFill>
                  <a:schemeClr val="tx1"/>
                </a:solidFill>
              </a:rPr>
              <a:t>How fast ?</a:t>
            </a:r>
          </a:p>
        </p:txBody>
      </p:sp>
      <p:sp>
        <p:nvSpPr>
          <p:cNvPr id="27659" name="TextBox 32"/>
          <p:cNvSpPr txBox="1">
            <a:spLocks noChangeArrowheads="1"/>
          </p:cNvSpPr>
          <p:nvPr/>
        </p:nvSpPr>
        <p:spPr bwMode="auto">
          <a:xfrm>
            <a:off x="7131050" y="2562225"/>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400" b="1" i="1">
                <a:solidFill>
                  <a:srgbClr val="FF0000"/>
                </a:solidFill>
              </a:rPr>
              <a:t>Behaviour</a:t>
            </a:r>
            <a:endParaRPr lang="en-US" altLang="en-US" sz="1800" b="1" i="1">
              <a:solidFill>
                <a:srgbClr val="FF0000"/>
              </a:solidFill>
            </a:endParaRPr>
          </a:p>
        </p:txBody>
      </p:sp>
      <p:sp>
        <p:nvSpPr>
          <p:cNvPr id="27660" name="TextBox 33"/>
          <p:cNvSpPr txBox="1">
            <a:spLocks noChangeArrowheads="1"/>
          </p:cNvSpPr>
          <p:nvPr/>
        </p:nvSpPr>
        <p:spPr bwMode="auto">
          <a:xfrm>
            <a:off x="7529513" y="2244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OUTPUT</a:t>
            </a:r>
          </a:p>
        </p:txBody>
      </p:sp>
      <p:sp>
        <p:nvSpPr>
          <p:cNvPr id="27661" name="TextBox 1"/>
          <p:cNvSpPr txBox="1">
            <a:spLocks noChangeArrowheads="1"/>
          </p:cNvSpPr>
          <p:nvPr/>
        </p:nvSpPr>
        <p:spPr bwMode="auto">
          <a:xfrm>
            <a:off x="396875" y="4872038"/>
            <a:ext cx="18002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Task instructions</a:t>
            </a:r>
          </a:p>
        </p:txBody>
      </p:sp>
      <p:sp>
        <p:nvSpPr>
          <p:cNvPr id="27662" name="TextBox 35"/>
          <p:cNvSpPr txBox="1">
            <a:spLocks noChangeArrowheads="1"/>
          </p:cNvSpPr>
          <p:nvPr/>
        </p:nvSpPr>
        <p:spPr bwMode="auto">
          <a:xfrm>
            <a:off x="2611438" y="1401763"/>
            <a:ext cx="145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Brain activity </a:t>
            </a:r>
          </a:p>
        </p:txBody>
      </p:sp>
      <p:pic>
        <p:nvPicPr>
          <p:cNvPr id="27663"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2" descr="magic-mouse-click-anywher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1175" y="3006725"/>
            <a:ext cx="9858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273050" y="2193925"/>
            <a:ext cx="216217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38" name="Rectangle 37"/>
          <p:cNvSpPr/>
          <p:nvPr/>
        </p:nvSpPr>
        <p:spPr>
          <a:xfrm>
            <a:off x="6861175" y="2193925"/>
            <a:ext cx="216852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25" name="TextBox 24"/>
          <p:cNvSpPr txBox="1"/>
          <p:nvPr/>
        </p:nvSpPr>
        <p:spPr>
          <a:xfrm>
            <a:off x="3375025" y="3573463"/>
            <a:ext cx="936625"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1</a:t>
            </a:r>
          </a:p>
        </p:txBody>
      </p:sp>
      <p:sp>
        <p:nvSpPr>
          <p:cNvPr id="27" name="TextBox 26"/>
          <p:cNvSpPr txBox="1"/>
          <p:nvPr/>
        </p:nvSpPr>
        <p:spPr>
          <a:xfrm>
            <a:off x="3382963" y="4760913"/>
            <a:ext cx="935037"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2</a:t>
            </a:r>
          </a:p>
        </p:txBody>
      </p:sp>
      <p:sp>
        <p:nvSpPr>
          <p:cNvPr id="28" name="TextBox 27"/>
          <p:cNvSpPr txBox="1"/>
          <p:nvPr/>
        </p:nvSpPr>
        <p:spPr>
          <a:xfrm>
            <a:off x="4614863" y="4760913"/>
            <a:ext cx="936625"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3</a:t>
            </a:r>
          </a:p>
        </p:txBody>
      </p:sp>
      <p:sp>
        <p:nvSpPr>
          <p:cNvPr id="29" name="TextBox 28"/>
          <p:cNvSpPr txBox="1"/>
          <p:nvPr/>
        </p:nvSpPr>
        <p:spPr>
          <a:xfrm>
            <a:off x="4614863" y="3575050"/>
            <a:ext cx="936625" cy="830263"/>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4</a:t>
            </a:r>
          </a:p>
        </p:txBody>
      </p:sp>
      <p:cxnSp>
        <p:nvCxnSpPr>
          <p:cNvPr id="30" name="Straight Arrow Connector 29"/>
          <p:cNvCxnSpPr/>
          <p:nvPr/>
        </p:nvCxnSpPr>
        <p:spPr bwMode="auto">
          <a:xfrm>
            <a:off x="3843338" y="4403725"/>
            <a:ext cx="0" cy="322263"/>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8" idx="1"/>
          </p:cNvCxnSpPr>
          <p:nvPr/>
        </p:nvCxnSpPr>
        <p:spPr bwMode="auto">
          <a:xfrm>
            <a:off x="4318000" y="5167313"/>
            <a:ext cx="296863" cy="793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bwMode="auto">
          <a:xfrm flipV="1">
            <a:off x="5087938" y="4403725"/>
            <a:ext cx="0" cy="322263"/>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7674" name="Title 1"/>
          <p:cNvSpPr>
            <a:spLocks noGrp="1"/>
          </p:cNvSpPr>
          <p:nvPr>
            <p:ph type="title"/>
          </p:nvPr>
        </p:nvSpPr>
        <p:spPr>
          <a:xfrm>
            <a:off x="152400" y="235141"/>
            <a:ext cx="6214946" cy="1427164"/>
          </a:xfrm>
        </p:spPr>
        <p:txBody>
          <a:bodyPr>
            <a:normAutofit fontScale="90000"/>
          </a:bodyPr>
          <a:lstStyle/>
          <a:p>
            <a:pPr algn="r"/>
            <a:r>
              <a:rPr lang="en-US" altLang="en-US" sz="4000" dirty="0">
                <a:latin typeface="+mn-lt"/>
              </a:rPr>
              <a:t>A system identification problem</a:t>
            </a:r>
            <a:br>
              <a:rPr lang="en-US" altLang="en-US" sz="4000" dirty="0">
                <a:latin typeface="+mn-lt"/>
              </a:rPr>
            </a:br>
            <a:r>
              <a:rPr lang="en-US" altLang="en-US" sz="4000" i="1" dirty="0">
                <a:latin typeface="+mn-lt"/>
              </a:rPr>
              <a:t>and</a:t>
            </a:r>
            <a:r>
              <a:rPr lang="en-US" altLang="en-US" sz="4000" dirty="0">
                <a:latin typeface="+mn-lt"/>
              </a:rPr>
              <a:t> a design problem</a:t>
            </a:r>
            <a:br>
              <a:rPr lang="en-US" altLang="en-US" sz="3600" dirty="0"/>
            </a:br>
            <a:endParaRPr lang="en-US" altLang="en-US" sz="3600" dirty="0">
              <a:latin typeface="+mn-lt"/>
            </a:endParaRPr>
          </a:p>
        </p:txBody>
      </p:sp>
      <p:sp>
        <p:nvSpPr>
          <p:cNvPr id="27676" name="TextBox 6"/>
          <p:cNvSpPr txBox="1">
            <a:spLocks noChangeArrowheads="1"/>
          </p:cNvSpPr>
          <p:nvPr/>
        </p:nvSpPr>
        <p:spPr bwMode="auto">
          <a:xfrm>
            <a:off x="279400" y="5715000"/>
            <a:ext cx="8750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IE" altLang="en-US" sz="2000" b="1" u="sng" dirty="0">
                <a:solidFill>
                  <a:schemeClr val="tx1"/>
                </a:solidFill>
              </a:rPr>
              <a:t>Problem:</a:t>
            </a:r>
          </a:p>
          <a:p>
            <a:pPr eaLnBrk="1" hangingPunct="1">
              <a:buClr>
                <a:srgbClr val="000000"/>
              </a:buClr>
              <a:buSzPct val="100000"/>
              <a:buFont typeface="Times New Roman" panose="02020603050405020304" pitchFamily="18" charset="0"/>
              <a:buNone/>
            </a:pPr>
            <a:r>
              <a:rPr lang="en-IE" altLang="en-US" sz="2000" dirty="0">
                <a:solidFill>
                  <a:schemeClr val="tx1"/>
                </a:solidFill>
              </a:rPr>
              <a:t>Design a task (= stimuli + instructions) that can be broken down into </a:t>
            </a:r>
            <a:r>
              <a:rPr lang="en-IE" altLang="en-US" sz="2000" b="1" dirty="0">
                <a:solidFill>
                  <a:schemeClr val="tx1"/>
                </a:solidFill>
              </a:rPr>
              <a:t>computational building blocks</a:t>
            </a:r>
            <a:r>
              <a:rPr lang="en-IE" altLang="en-US" sz="2000" dirty="0">
                <a:solidFill>
                  <a:schemeClr val="tx1"/>
                </a:solidFill>
              </a:rPr>
              <a:t> that can be mapped onto measured brain signals.</a:t>
            </a:r>
          </a:p>
        </p:txBody>
      </p:sp>
      <p:sp>
        <p:nvSpPr>
          <p:cNvPr id="27677" name="TextBox 10"/>
          <p:cNvSpPr txBox="1">
            <a:spLocks noChangeArrowheads="1"/>
          </p:cNvSpPr>
          <p:nvPr/>
        </p:nvSpPr>
        <p:spPr bwMode="auto">
          <a:xfrm>
            <a:off x="420688" y="2551113"/>
            <a:ext cx="1808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2000" b="1">
                <a:solidFill>
                  <a:schemeClr val="tx1"/>
                </a:solidFill>
              </a:rPr>
              <a:t>Sensory stimuli</a:t>
            </a:r>
          </a:p>
        </p:txBody>
      </p:sp>
      <p:cxnSp>
        <p:nvCxnSpPr>
          <p:cNvPr id="27678" name="Straight Arrow Connector 10"/>
          <p:cNvCxnSpPr>
            <a:cxnSpLocks noChangeShapeType="1"/>
          </p:cNvCxnSpPr>
          <p:nvPr/>
        </p:nvCxnSpPr>
        <p:spPr bwMode="auto">
          <a:xfrm flipV="1">
            <a:off x="3733800" y="2820988"/>
            <a:ext cx="0" cy="752475"/>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79" name="Straight Arrow Connector 41"/>
          <p:cNvCxnSpPr>
            <a:cxnSpLocks noChangeShapeType="1"/>
          </p:cNvCxnSpPr>
          <p:nvPr/>
        </p:nvCxnSpPr>
        <p:spPr bwMode="auto">
          <a:xfrm flipV="1">
            <a:off x="4191000" y="1862138"/>
            <a:ext cx="0" cy="2898775"/>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80" name="Straight Arrow Connector 43"/>
          <p:cNvCxnSpPr>
            <a:cxnSpLocks noChangeShapeType="1"/>
          </p:cNvCxnSpPr>
          <p:nvPr/>
        </p:nvCxnSpPr>
        <p:spPr bwMode="auto">
          <a:xfrm flipV="1">
            <a:off x="4876800" y="2124075"/>
            <a:ext cx="0" cy="2601913"/>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81" name="Straight Arrow Connector 45"/>
          <p:cNvCxnSpPr>
            <a:cxnSpLocks noChangeShapeType="1"/>
          </p:cNvCxnSpPr>
          <p:nvPr/>
        </p:nvCxnSpPr>
        <p:spPr bwMode="auto">
          <a:xfrm flipV="1">
            <a:off x="5334000" y="2614613"/>
            <a:ext cx="0" cy="958850"/>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20210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8" y="828675"/>
            <a:ext cx="3243262"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93975" y="4008438"/>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2644"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2645"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2647"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2648"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2650"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2651" name="TextBox 25"/>
          <p:cNvSpPr txBox="1">
            <a:spLocks noChangeArrowheads="1"/>
          </p:cNvSpPr>
          <p:nvPr/>
        </p:nvSpPr>
        <p:spPr bwMode="auto">
          <a:xfrm>
            <a:off x="2095500" y="4708525"/>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2655"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sp>
        <p:nvSpPr>
          <p:cNvPr id="112656"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2657"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
        <p:nvSpPr>
          <p:cNvPr id="132" name="TextBox 5"/>
          <p:cNvSpPr txBox="1">
            <a:spLocks noChangeArrowheads="1"/>
          </p:cNvSpPr>
          <p:nvPr/>
        </p:nvSpPr>
        <p:spPr bwMode="auto">
          <a:xfrm>
            <a:off x="2252663" y="2630488"/>
            <a:ext cx="1223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Early buildup</a:t>
            </a:r>
          </a:p>
        </p:txBody>
      </p:sp>
      <p:sp>
        <p:nvSpPr>
          <p:cNvPr id="133" name="TextBox 5"/>
          <p:cNvSpPr txBox="1">
            <a:spLocks noChangeArrowheads="1"/>
          </p:cNvSpPr>
          <p:nvPr/>
        </p:nvSpPr>
        <p:spPr bwMode="auto">
          <a:xfrm>
            <a:off x="1200150" y="1647825"/>
            <a:ext cx="12906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No baseline effects</a:t>
            </a:r>
          </a:p>
          <a:p>
            <a:pPr eaLnBrk="1" hangingPunct="1"/>
            <a:endParaRPr lang="en-IE" altLang="en-US" sz="200" b="1"/>
          </a:p>
        </p:txBody>
      </p:sp>
      <p:cxnSp>
        <p:nvCxnSpPr>
          <p:cNvPr id="11" name="Straight Arrow Connector 10"/>
          <p:cNvCxnSpPr/>
          <p:nvPr/>
        </p:nvCxnSpPr>
        <p:spPr bwMode="auto">
          <a:xfrm flipH="1" flipV="1">
            <a:off x="2470150" y="2430463"/>
            <a:ext cx="87313" cy="200025"/>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038" y="1636713"/>
            <a:ext cx="83026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3" name="TextBox 31"/>
          <p:cNvSpPr txBox="1">
            <a:spLocks noChangeArrowheads="1"/>
          </p:cNvSpPr>
          <p:nvPr/>
        </p:nvSpPr>
        <p:spPr bwMode="auto">
          <a:xfrm>
            <a:off x="1289050" y="4146550"/>
            <a:ext cx="1025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(CPP)</a:t>
            </a:r>
          </a:p>
        </p:txBody>
      </p:sp>
    </p:spTree>
    <p:extLst>
      <p:ext uri="{BB962C8B-B14F-4D97-AF65-F5344CB8AC3E}">
        <p14:creationId xmlns:p14="http://schemas.microsoft.com/office/powerpoint/2010/main" val="178551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288" y="368300"/>
            <a:ext cx="3309937"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68" name="Group 2"/>
          <p:cNvGrpSpPr>
            <a:grpSpLocks/>
          </p:cNvGrpSpPr>
          <p:nvPr/>
        </p:nvGrpSpPr>
        <p:grpSpPr bwMode="auto">
          <a:xfrm>
            <a:off x="-96838" y="1763713"/>
            <a:ext cx="3559176" cy="4344987"/>
            <a:chOff x="-96779" y="1763333"/>
            <a:chExt cx="3558368" cy="4346162"/>
          </a:xfrm>
        </p:grpSpPr>
        <p:sp>
          <p:nvSpPr>
            <p:cNvPr id="113669" name="TextBox 3"/>
            <p:cNvSpPr txBox="1">
              <a:spLocks noChangeArrowheads="1"/>
            </p:cNvSpPr>
            <p:nvPr/>
          </p:nvSpPr>
          <p:spPr bwMode="auto">
            <a:xfrm rot="-5400000">
              <a:off x="-797853" y="2516358"/>
              <a:ext cx="17650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Proportion of trials</a:t>
              </a:r>
            </a:p>
          </p:txBody>
        </p:sp>
        <p:sp>
          <p:nvSpPr>
            <p:cNvPr id="113670" name="TextBox 6"/>
            <p:cNvSpPr txBox="1">
              <a:spLocks noChangeArrowheads="1"/>
            </p:cNvSpPr>
            <p:nvPr/>
          </p:nvSpPr>
          <p:spPr bwMode="auto">
            <a:xfrm rot="-5400000">
              <a:off x="-392021" y="5475698"/>
              <a:ext cx="929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Accuracy</a:t>
              </a:r>
            </a:p>
          </p:txBody>
        </p:sp>
        <p:sp>
          <p:nvSpPr>
            <p:cNvPr id="113671" name="TextBox 7"/>
            <p:cNvSpPr txBox="1">
              <a:spLocks noChangeArrowheads="1"/>
            </p:cNvSpPr>
            <p:nvPr/>
          </p:nvSpPr>
          <p:spPr bwMode="auto">
            <a:xfrm>
              <a:off x="2292277" y="5770941"/>
              <a:ext cx="772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chance</a:t>
              </a:r>
            </a:p>
          </p:txBody>
        </p:sp>
        <p:sp>
          <p:nvSpPr>
            <p:cNvPr id="113672" name="TextBox 8"/>
            <p:cNvSpPr txBox="1">
              <a:spLocks noChangeArrowheads="1"/>
            </p:cNvSpPr>
            <p:nvPr/>
          </p:nvSpPr>
          <p:spPr bwMode="auto">
            <a:xfrm>
              <a:off x="398054" y="1763333"/>
              <a:ext cx="885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Evidence </a:t>
              </a:r>
            </a:p>
          </p:txBody>
        </p:sp>
        <p:sp>
          <p:nvSpPr>
            <p:cNvPr id="113673" name="TextBox 9"/>
            <p:cNvSpPr txBox="1">
              <a:spLocks noChangeArrowheads="1"/>
            </p:cNvSpPr>
            <p:nvPr/>
          </p:nvSpPr>
          <p:spPr bwMode="auto">
            <a:xfrm>
              <a:off x="2633734" y="1763333"/>
              <a:ext cx="827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Trial end</a:t>
              </a:r>
            </a:p>
          </p:txBody>
        </p:sp>
      </p:grpSp>
      <p:sp>
        <p:nvSpPr>
          <p:cNvPr id="12" name="Rectangle 11"/>
          <p:cNvSpPr/>
          <p:nvPr/>
        </p:nvSpPr>
        <p:spPr>
          <a:xfrm>
            <a:off x="3454400" y="382588"/>
            <a:ext cx="153988"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3675" name="TextBox 25"/>
          <p:cNvSpPr txBox="1">
            <a:spLocks noChangeArrowheads="1"/>
          </p:cNvSpPr>
          <p:nvPr/>
        </p:nvSpPr>
        <p:spPr bwMode="auto">
          <a:xfrm>
            <a:off x="3832225" y="0"/>
            <a:ext cx="207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NI model Simulated</a:t>
            </a:r>
          </a:p>
        </p:txBody>
      </p:sp>
      <p:sp>
        <p:nvSpPr>
          <p:cNvPr id="113676" name="TextBox 19"/>
          <p:cNvSpPr txBox="1">
            <a:spLocks noChangeArrowheads="1"/>
          </p:cNvSpPr>
          <p:nvPr/>
        </p:nvSpPr>
        <p:spPr bwMode="auto">
          <a:xfrm>
            <a:off x="1214438" y="-1588"/>
            <a:ext cx="121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solidFill>
                  <a:srgbClr val="00B050"/>
                </a:solidFill>
              </a:rPr>
              <a:t>REAL DATA</a:t>
            </a:r>
          </a:p>
        </p:txBody>
      </p:sp>
      <p:sp>
        <p:nvSpPr>
          <p:cNvPr id="113677" name="TextBox 14"/>
          <p:cNvSpPr txBox="1">
            <a:spLocks noChangeArrowheads="1"/>
          </p:cNvSpPr>
          <p:nvPr/>
        </p:nvSpPr>
        <p:spPr bwMode="auto">
          <a:xfrm>
            <a:off x="-63500" y="22225"/>
            <a:ext cx="32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A</a:t>
            </a:r>
          </a:p>
        </p:txBody>
      </p:sp>
      <p:sp>
        <p:nvSpPr>
          <p:cNvPr id="113678" name="TextBox 15"/>
          <p:cNvSpPr txBox="1">
            <a:spLocks noChangeArrowheads="1"/>
          </p:cNvSpPr>
          <p:nvPr/>
        </p:nvSpPr>
        <p:spPr bwMode="auto">
          <a:xfrm>
            <a:off x="3376613" y="2222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B</a:t>
            </a:r>
          </a:p>
        </p:txBody>
      </p:sp>
      <p:sp>
        <p:nvSpPr>
          <p:cNvPr id="18" name="Rectangle 17"/>
          <p:cNvSpPr/>
          <p:nvPr/>
        </p:nvSpPr>
        <p:spPr>
          <a:xfrm>
            <a:off x="6300788" y="382588"/>
            <a:ext cx="153987"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3680" name="TextBox 25"/>
          <p:cNvSpPr txBox="1">
            <a:spLocks noChangeArrowheads="1"/>
          </p:cNvSpPr>
          <p:nvPr/>
        </p:nvSpPr>
        <p:spPr bwMode="auto">
          <a:xfrm>
            <a:off x="6877050" y="1588"/>
            <a:ext cx="1690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DDM Simulated</a:t>
            </a:r>
          </a:p>
        </p:txBody>
      </p:sp>
      <p:sp>
        <p:nvSpPr>
          <p:cNvPr id="113681" name="TextBox 19"/>
          <p:cNvSpPr txBox="1">
            <a:spLocks noChangeArrowheads="1"/>
          </p:cNvSpPr>
          <p:nvPr/>
        </p:nvSpPr>
        <p:spPr bwMode="auto">
          <a:xfrm>
            <a:off x="6230938" y="23813"/>
            <a:ext cx="306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a:t>
            </a:r>
          </a:p>
        </p:txBody>
      </p:sp>
      <p:sp>
        <p:nvSpPr>
          <p:cNvPr id="11" name="Rectangle 10"/>
          <p:cNvSpPr/>
          <p:nvPr/>
        </p:nvSpPr>
        <p:spPr>
          <a:xfrm>
            <a:off x="3462338" y="23813"/>
            <a:ext cx="5656262" cy="673893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noProof="1"/>
          </a:p>
        </p:txBody>
      </p:sp>
      <p:sp>
        <p:nvSpPr>
          <p:cNvPr id="114690" name="Text Box 1"/>
          <p:cNvSpPr txBox="1">
            <a:spLocks noChangeArrowheads="1"/>
          </p:cNvSpPr>
          <p:nvPr/>
        </p:nvSpPr>
        <p:spPr bwMode="auto">
          <a:xfrm>
            <a:off x="3940175" y="2779713"/>
            <a:ext cx="488791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How well does the Neurally-informed model fit the behavioural data?</a:t>
            </a:r>
          </a:p>
        </p:txBody>
      </p:sp>
    </p:spTree>
    <p:extLst>
      <p:ext uri="{BB962C8B-B14F-4D97-AF65-F5344CB8AC3E}">
        <p14:creationId xmlns:p14="http://schemas.microsoft.com/office/powerpoint/2010/main" val="25858691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288" y="368300"/>
            <a:ext cx="3309937"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2" name="Group 2"/>
          <p:cNvGrpSpPr>
            <a:grpSpLocks/>
          </p:cNvGrpSpPr>
          <p:nvPr/>
        </p:nvGrpSpPr>
        <p:grpSpPr bwMode="auto">
          <a:xfrm>
            <a:off x="-96838" y="1763713"/>
            <a:ext cx="3559176" cy="4344987"/>
            <a:chOff x="-96779" y="1763333"/>
            <a:chExt cx="3558368" cy="4346162"/>
          </a:xfrm>
        </p:grpSpPr>
        <p:sp>
          <p:nvSpPr>
            <p:cNvPr id="114693" name="TextBox 3"/>
            <p:cNvSpPr txBox="1">
              <a:spLocks noChangeArrowheads="1"/>
            </p:cNvSpPr>
            <p:nvPr/>
          </p:nvSpPr>
          <p:spPr bwMode="auto">
            <a:xfrm rot="-5400000">
              <a:off x="-797853" y="2516358"/>
              <a:ext cx="17650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Proportion of trials</a:t>
              </a:r>
            </a:p>
          </p:txBody>
        </p:sp>
        <p:sp>
          <p:nvSpPr>
            <p:cNvPr id="114694" name="TextBox 6"/>
            <p:cNvSpPr txBox="1">
              <a:spLocks noChangeArrowheads="1"/>
            </p:cNvSpPr>
            <p:nvPr/>
          </p:nvSpPr>
          <p:spPr bwMode="auto">
            <a:xfrm rot="-5400000">
              <a:off x="-392021" y="5475698"/>
              <a:ext cx="929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Accuracy</a:t>
              </a:r>
            </a:p>
          </p:txBody>
        </p:sp>
        <p:sp>
          <p:nvSpPr>
            <p:cNvPr id="114695" name="TextBox 7"/>
            <p:cNvSpPr txBox="1">
              <a:spLocks noChangeArrowheads="1"/>
            </p:cNvSpPr>
            <p:nvPr/>
          </p:nvSpPr>
          <p:spPr bwMode="auto">
            <a:xfrm>
              <a:off x="2292277" y="5770941"/>
              <a:ext cx="772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chance</a:t>
              </a:r>
            </a:p>
          </p:txBody>
        </p:sp>
        <p:sp>
          <p:nvSpPr>
            <p:cNvPr id="114696" name="TextBox 8"/>
            <p:cNvSpPr txBox="1">
              <a:spLocks noChangeArrowheads="1"/>
            </p:cNvSpPr>
            <p:nvPr/>
          </p:nvSpPr>
          <p:spPr bwMode="auto">
            <a:xfrm>
              <a:off x="398054" y="1763333"/>
              <a:ext cx="885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Evidence </a:t>
              </a:r>
            </a:p>
          </p:txBody>
        </p:sp>
        <p:sp>
          <p:nvSpPr>
            <p:cNvPr id="114697" name="TextBox 9"/>
            <p:cNvSpPr txBox="1">
              <a:spLocks noChangeArrowheads="1"/>
            </p:cNvSpPr>
            <p:nvPr/>
          </p:nvSpPr>
          <p:spPr bwMode="auto">
            <a:xfrm>
              <a:off x="2633734" y="1763333"/>
              <a:ext cx="827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Trial end</a:t>
              </a:r>
            </a:p>
          </p:txBody>
        </p:sp>
      </p:grpSp>
      <p:sp>
        <p:nvSpPr>
          <p:cNvPr id="12" name="Rectangle 11"/>
          <p:cNvSpPr/>
          <p:nvPr/>
        </p:nvSpPr>
        <p:spPr>
          <a:xfrm>
            <a:off x="3454400" y="382588"/>
            <a:ext cx="153988"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4699" name="TextBox 25"/>
          <p:cNvSpPr txBox="1">
            <a:spLocks noChangeArrowheads="1"/>
          </p:cNvSpPr>
          <p:nvPr/>
        </p:nvSpPr>
        <p:spPr bwMode="auto">
          <a:xfrm>
            <a:off x="3832225" y="0"/>
            <a:ext cx="207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NI model Simulated</a:t>
            </a:r>
          </a:p>
        </p:txBody>
      </p:sp>
      <p:sp>
        <p:nvSpPr>
          <p:cNvPr id="114700" name="TextBox 19"/>
          <p:cNvSpPr txBox="1">
            <a:spLocks noChangeArrowheads="1"/>
          </p:cNvSpPr>
          <p:nvPr/>
        </p:nvSpPr>
        <p:spPr bwMode="auto">
          <a:xfrm>
            <a:off x="1214438" y="-1588"/>
            <a:ext cx="121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solidFill>
                  <a:srgbClr val="00B050"/>
                </a:solidFill>
              </a:rPr>
              <a:t>REAL DATA</a:t>
            </a:r>
          </a:p>
        </p:txBody>
      </p:sp>
      <p:sp>
        <p:nvSpPr>
          <p:cNvPr id="114701" name="TextBox 14"/>
          <p:cNvSpPr txBox="1">
            <a:spLocks noChangeArrowheads="1"/>
          </p:cNvSpPr>
          <p:nvPr/>
        </p:nvSpPr>
        <p:spPr bwMode="auto">
          <a:xfrm>
            <a:off x="-63500" y="22225"/>
            <a:ext cx="32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A</a:t>
            </a:r>
          </a:p>
        </p:txBody>
      </p:sp>
      <p:sp>
        <p:nvSpPr>
          <p:cNvPr id="114702" name="TextBox 15"/>
          <p:cNvSpPr txBox="1">
            <a:spLocks noChangeArrowheads="1"/>
          </p:cNvSpPr>
          <p:nvPr/>
        </p:nvSpPr>
        <p:spPr bwMode="auto">
          <a:xfrm>
            <a:off x="3376613" y="2222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B</a:t>
            </a:r>
          </a:p>
        </p:txBody>
      </p:sp>
      <p:sp>
        <p:nvSpPr>
          <p:cNvPr id="18" name="Rectangle 17"/>
          <p:cNvSpPr/>
          <p:nvPr/>
        </p:nvSpPr>
        <p:spPr>
          <a:xfrm>
            <a:off x="6300788" y="382588"/>
            <a:ext cx="153987"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4704" name="TextBox 25"/>
          <p:cNvSpPr txBox="1">
            <a:spLocks noChangeArrowheads="1"/>
          </p:cNvSpPr>
          <p:nvPr/>
        </p:nvSpPr>
        <p:spPr bwMode="auto">
          <a:xfrm>
            <a:off x="6877050" y="1588"/>
            <a:ext cx="1690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DDM Simulated</a:t>
            </a:r>
          </a:p>
        </p:txBody>
      </p:sp>
      <p:sp>
        <p:nvSpPr>
          <p:cNvPr id="114705" name="TextBox 19"/>
          <p:cNvSpPr txBox="1">
            <a:spLocks noChangeArrowheads="1"/>
          </p:cNvSpPr>
          <p:nvPr/>
        </p:nvSpPr>
        <p:spPr bwMode="auto">
          <a:xfrm>
            <a:off x="6230938" y="23813"/>
            <a:ext cx="306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a:t>
            </a:r>
          </a:p>
        </p:txBody>
      </p:sp>
    </p:spTree>
    <p:extLst>
      <p:ext uri="{BB962C8B-B14F-4D97-AF65-F5344CB8AC3E}">
        <p14:creationId xmlns:p14="http://schemas.microsoft.com/office/powerpoint/2010/main" val="3716135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Figure9"/>
          <p:cNvPicPr>
            <a:picLocks noChangeAspect="1" noChangeArrowheads="1"/>
          </p:cNvPicPr>
          <p:nvPr/>
        </p:nvPicPr>
        <p:blipFill>
          <a:blip r:embed="rId2">
            <a:extLst>
              <a:ext uri="{28A0092B-C50C-407E-A947-70E740481C1C}">
                <a14:useLocalDpi xmlns:a14="http://schemas.microsoft.com/office/drawing/2010/main" val="0"/>
              </a:ext>
            </a:extLst>
          </a:blip>
          <a:srcRect r="23203"/>
          <a:stretch>
            <a:fillRect/>
          </a:stretch>
        </p:blipFill>
        <p:spPr bwMode="auto">
          <a:xfrm>
            <a:off x="709613" y="1671638"/>
            <a:ext cx="7724775"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Figure9"/>
          <p:cNvPicPr>
            <a:picLocks noChangeAspect="1" noChangeArrowheads="1"/>
          </p:cNvPicPr>
          <p:nvPr/>
        </p:nvPicPr>
        <p:blipFill>
          <a:blip r:embed="rId2">
            <a:extLst>
              <a:ext uri="{28A0092B-C50C-407E-A947-70E740481C1C}">
                <a14:useLocalDpi xmlns:a14="http://schemas.microsoft.com/office/drawing/2010/main" val="0"/>
              </a:ext>
            </a:extLst>
          </a:blip>
          <a:srcRect l="76425"/>
          <a:stretch>
            <a:fillRect/>
          </a:stretch>
        </p:blipFill>
        <p:spPr bwMode="auto">
          <a:xfrm>
            <a:off x="3146425" y="4284663"/>
            <a:ext cx="2371725"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Neurally-informed Model vs DDM</a:t>
            </a:r>
          </a:p>
        </p:txBody>
      </p:sp>
    </p:spTree>
    <p:extLst>
      <p:ext uri="{BB962C8B-B14F-4D97-AF65-F5344CB8AC3E}">
        <p14:creationId xmlns:p14="http://schemas.microsoft.com/office/powerpoint/2010/main" val="32497092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 descr="Fig10r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728663"/>
            <a:ext cx="10058400" cy="603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Real</a:t>
            </a:r>
            <a:r>
              <a:rPr lang="en-US" altLang="en-US" sz="3200" b="1" dirty="0">
                <a:solidFill>
                  <a:srgbClr val="000000"/>
                </a:solidFill>
                <a:latin typeface="+mj-lt"/>
                <a:cs typeface="Arial" panose="020B0604020202020204" pitchFamily="34" charset="0"/>
                <a:sym typeface="+mn-ea"/>
              </a:rPr>
              <a:t> </a:t>
            </a:r>
            <a:r>
              <a:rPr lang="" altLang="en-US" sz="3200" b="1" dirty="0">
                <a:solidFill>
                  <a:srgbClr val="000000"/>
                </a:solidFill>
                <a:latin typeface="+mj-lt"/>
                <a:cs typeface="Arial" panose="020B0604020202020204" pitchFamily="34" charset="0"/>
                <a:sym typeface="+mn-ea"/>
              </a:rPr>
              <a:t>Decision Signals</a:t>
            </a:r>
          </a:p>
        </p:txBody>
      </p:sp>
      <p:sp>
        <p:nvSpPr>
          <p:cNvPr id="116739" name="TextBox 38"/>
          <p:cNvSpPr txBox="1">
            <a:spLocks noChangeArrowheads="1"/>
          </p:cNvSpPr>
          <p:nvPr/>
        </p:nvSpPr>
        <p:spPr bwMode="auto">
          <a:xfrm>
            <a:off x="266700" y="668338"/>
            <a:ext cx="1098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t>Evidence</a:t>
            </a:r>
          </a:p>
        </p:txBody>
      </p:sp>
      <p:sp>
        <p:nvSpPr>
          <p:cNvPr id="116740" name="TextBox 38"/>
          <p:cNvSpPr txBox="1">
            <a:spLocks noChangeArrowheads="1"/>
          </p:cNvSpPr>
          <p:nvPr/>
        </p:nvSpPr>
        <p:spPr bwMode="auto">
          <a:xfrm>
            <a:off x="4508500" y="709613"/>
            <a:ext cx="784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1600"/>
              <a:t>RT</a:t>
            </a:r>
          </a:p>
        </p:txBody>
      </p:sp>
    </p:spTree>
    <p:extLst>
      <p:ext uri="{BB962C8B-B14F-4D97-AF65-F5344CB8AC3E}">
        <p14:creationId xmlns:p14="http://schemas.microsoft.com/office/powerpoint/2010/main" val="19847873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 descr="Fig10SIM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5488"/>
            <a:ext cx="10058400" cy="603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extBox 38"/>
          <p:cNvSpPr txBox="1">
            <a:spLocks noChangeArrowheads="1"/>
          </p:cNvSpPr>
          <p:nvPr/>
        </p:nvSpPr>
        <p:spPr bwMode="auto">
          <a:xfrm>
            <a:off x="266700" y="668338"/>
            <a:ext cx="1098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t>Evidence</a:t>
            </a:r>
          </a:p>
        </p:txBody>
      </p:sp>
      <p:sp>
        <p:nvSpPr>
          <p:cNvPr id="117763" name="TextBox 38"/>
          <p:cNvSpPr txBox="1">
            <a:spLocks noChangeArrowheads="1"/>
          </p:cNvSpPr>
          <p:nvPr/>
        </p:nvSpPr>
        <p:spPr bwMode="auto">
          <a:xfrm>
            <a:off x="4508500" y="709613"/>
            <a:ext cx="784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1600"/>
              <a:t>RT</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Simulated Decision Signals</a:t>
            </a:r>
          </a:p>
        </p:txBody>
      </p:sp>
    </p:spTree>
    <p:extLst>
      <p:ext uri="{BB962C8B-B14F-4D97-AF65-F5344CB8AC3E}">
        <p14:creationId xmlns:p14="http://schemas.microsoft.com/office/powerpoint/2010/main" val="28210003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a:extLst>
              <a:ext uri="{28A0092B-C50C-407E-A947-70E740481C1C}">
                <a14:useLocalDpi xmlns:a14="http://schemas.microsoft.com/office/drawing/2010/main" val="0"/>
              </a:ext>
            </a:extLst>
          </a:blip>
          <a:srcRect b="42113"/>
          <a:stretch>
            <a:fillRect/>
          </a:stretch>
        </p:blipFill>
        <p:spPr bwMode="auto">
          <a:xfrm>
            <a:off x="868363" y="760413"/>
            <a:ext cx="69088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2"/>
          <p:cNvSpPr txBox="1">
            <a:spLocks noChangeArrowheads="1"/>
          </p:cNvSpPr>
          <p:nvPr/>
        </p:nvSpPr>
        <p:spPr bwMode="auto">
          <a:xfrm>
            <a:off x="1258888" y="90488"/>
            <a:ext cx="6945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b="1">
                <a:ea typeface="MS PGothic" panose="020B0600070205080204" pitchFamily="34" charset="-128"/>
              </a:rPr>
              <a:t>Applications to studies with clinical relevance</a:t>
            </a:r>
          </a:p>
        </p:txBody>
      </p:sp>
      <p:sp>
        <p:nvSpPr>
          <p:cNvPr id="9220" name="TextBox 3"/>
          <p:cNvSpPr txBox="1">
            <a:spLocks noChangeArrowheads="1"/>
          </p:cNvSpPr>
          <p:nvPr/>
        </p:nvSpPr>
        <p:spPr bwMode="auto">
          <a:xfrm>
            <a:off x="2284413" y="6488113"/>
            <a:ext cx="427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solidFill>
                  <a:srgbClr val="7030A0"/>
                </a:solidFill>
                <a:ea typeface="MS PGothic" panose="020B0600070205080204" pitchFamily="34" charset="-128"/>
              </a:rPr>
              <a:t>McGovern et al, </a:t>
            </a:r>
            <a:r>
              <a:rPr lang="en-IE" altLang="en-US" sz="1600" i="1">
                <a:solidFill>
                  <a:srgbClr val="7030A0"/>
                </a:solidFill>
                <a:ea typeface="MS PGothic" panose="020B0600070205080204" pitchFamily="34" charset="-128"/>
              </a:rPr>
              <a:t>Nature Human Behaviour</a:t>
            </a:r>
            <a:r>
              <a:rPr lang="en-IE" altLang="en-US" sz="1600">
                <a:solidFill>
                  <a:srgbClr val="7030A0"/>
                </a:solidFill>
                <a:ea typeface="MS PGothic" panose="020B0600070205080204" pitchFamily="34" charset="-128"/>
              </a:rPr>
              <a:t> (2018)</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2155825"/>
            <a:ext cx="2135188"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21082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15888" y="2982913"/>
            <a:ext cx="10779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Contrast change</a:t>
            </a:r>
          </a:p>
          <a:p>
            <a:pPr>
              <a:lnSpc>
                <a:spcPct val="100000"/>
              </a:lnSpc>
              <a:spcBef>
                <a:spcPct val="0"/>
              </a:spcBef>
              <a:buFontTx/>
              <a:buNone/>
            </a:pPr>
            <a:r>
              <a:rPr lang="en-IE" altLang="en-US" sz="1600">
                <a:ea typeface="MS PGothic" panose="020B0600070205080204" pitchFamily="34" charset="-128"/>
              </a:rPr>
              <a:t>detection</a:t>
            </a:r>
          </a:p>
        </p:txBody>
      </p:sp>
      <p:sp>
        <p:nvSpPr>
          <p:cNvPr id="8" name="TextBox 7"/>
          <p:cNvSpPr txBox="1">
            <a:spLocks noChangeArrowheads="1"/>
          </p:cNvSpPr>
          <p:nvPr/>
        </p:nvSpPr>
        <p:spPr bwMode="auto">
          <a:xfrm>
            <a:off x="1585913" y="1943100"/>
            <a:ext cx="1903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Hit rate      RT (ms)</a:t>
            </a:r>
          </a:p>
        </p:txBody>
      </p:sp>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713" y="2068513"/>
            <a:ext cx="8778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6" name="TextBox 9"/>
          <p:cNvSpPr txBox="1">
            <a:spLocks noChangeArrowheads="1"/>
          </p:cNvSpPr>
          <p:nvPr/>
        </p:nvSpPr>
        <p:spPr bwMode="auto">
          <a:xfrm>
            <a:off x="3336925" y="2697163"/>
            <a:ext cx="1338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Older slightly better</a:t>
            </a:r>
          </a:p>
        </p:txBody>
      </p:sp>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8350" y="1893888"/>
            <a:ext cx="25781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0" y="4322763"/>
            <a:ext cx="25273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1763" y="4303713"/>
            <a:ext cx="14668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6996113" y="2139950"/>
            <a:ext cx="20685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Standard DDM says older people have </a:t>
            </a:r>
            <a:r>
              <a:rPr lang="en-IE" altLang="en-US" sz="1600" b="1">
                <a:ea typeface="MS PGothic" panose="020B0600070205080204" pitchFamily="34" charset="-128"/>
              </a:rPr>
              <a:t>higher bound </a:t>
            </a:r>
            <a:r>
              <a:rPr lang="en-IE" altLang="en-US" sz="1600">
                <a:ea typeface="MS PGothic" panose="020B0600070205080204" pitchFamily="34" charset="-128"/>
              </a:rPr>
              <a:t>and </a:t>
            </a:r>
            <a:r>
              <a:rPr lang="en-IE" altLang="en-US" sz="1600" b="1">
                <a:ea typeface="MS PGothic" panose="020B0600070205080204" pitchFamily="34" charset="-128"/>
              </a:rPr>
              <a:t>higher drift rate</a:t>
            </a:r>
          </a:p>
        </p:txBody>
      </p:sp>
      <p:sp>
        <p:nvSpPr>
          <p:cNvPr id="16" name="TextBox 15"/>
          <p:cNvSpPr txBox="1">
            <a:spLocks noChangeArrowheads="1"/>
          </p:cNvSpPr>
          <p:nvPr/>
        </p:nvSpPr>
        <p:spPr bwMode="auto">
          <a:xfrm>
            <a:off x="347663" y="4781550"/>
            <a:ext cx="24765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But neural decision signals indicate there is no difference in either bound or drift rate!</a:t>
            </a:r>
          </a:p>
        </p:txBody>
      </p:sp>
      <p:sp>
        <p:nvSpPr>
          <p:cNvPr id="17" name="TextBox 16"/>
          <p:cNvSpPr txBox="1">
            <a:spLocks noChangeArrowheads="1"/>
          </p:cNvSpPr>
          <p:nvPr/>
        </p:nvSpPr>
        <p:spPr bwMode="auto">
          <a:xfrm>
            <a:off x="6942138" y="4429125"/>
            <a:ext cx="212248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Constrained model reveals difference in </a:t>
            </a:r>
            <a:r>
              <a:rPr lang="en-IE" altLang="en-US" sz="1600" b="1">
                <a:ea typeface="MS PGothic" panose="020B0600070205080204" pitchFamily="34" charset="-128"/>
              </a:rPr>
              <a:t>drift rate variability</a:t>
            </a:r>
          </a:p>
          <a:p>
            <a:pPr>
              <a:lnSpc>
                <a:spcPct val="100000"/>
              </a:lnSpc>
              <a:spcBef>
                <a:spcPct val="0"/>
              </a:spcBef>
              <a:buFontTx/>
              <a:buNone/>
            </a:pPr>
            <a:r>
              <a:rPr lang="en-IE" altLang="en-US" sz="1600">
                <a:ea typeface="MS PGothic" panose="020B0600070205080204" pitchFamily="34" charset="-128"/>
              </a:rPr>
              <a:t>… and Alpha-band fluctuations concur!</a:t>
            </a:r>
          </a:p>
        </p:txBody>
      </p:sp>
      <p:sp>
        <p:nvSpPr>
          <p:cNvPr id="18" name="Rectangle 17"/>
          <p:cNvSpPr/>
          <p:nvPr/>
        </p:nvSpPr>
        <p:spPr>
          <a:xfrm>
            <a:off x="4522788" y="1893888"/>
            <a:ext cx="4518025" cy="208597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E" altLang="x-none" noProof="1">
              <a:solidFill>
                <a:srgbClr val="FFFFFF"/>
              </a:solidFill>
            </a:endParaRPr>
          </a:p>
        </p:txBody>
      </p:sp>
      <p:sp>
        <p:nvSpPr>
          <p:cNvPr id="19" name="Rectangle 18"/>
          <p:cNvSpPr/>
          <p:nvPr/>
        </p:nvSpPr>
        <p:spPr>
          <a:xfrm>
            <a:off x="4522788" y="4279900"/>
            <a:ext cx="4518025" cy="208597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E" altLang="x-none" noProof="1">
              <a:solidFill>
                <a:srgbClr val="FFFFFF"/>
              </a:solidFill>
            </a:endParaRPr>
          </a:p>
        </p:txBody>
      </p:sp>
    </p:spTree>
    <p:extLst>
      <p:ext uri="{BB962C8B-B14F-4D97-AF65-F5344CB8AC3E}">
        <p14:creationId xmlns:p14="http://schemas.microsoft.com/office/powerpoint/2010/main" val="4219514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7946" grpId="0"/>
      <p:bldP spid="15" grpId="0"/>
      <p:bldP spid="16" grpId="0"/>
      <p:bldP spid="17" grpId="0"/>
      <p:bldP spid="18" grpId="0" animBg="1"/>
      <p:bldP spid="1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t>Attention</a:t>
            </a:r>
            <a:r>
              <a:rPr lang="en-IE" dirty="0"/>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30108388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28650" y="365127"/>
            <a:ext cx="7886700" cy="657224"/>
          </a:xfrm>
        </p:spPr>
        <p:txBody>
          <a:bodyPr>
            <a:normAutofit fontScale="90000"/>
          </a:bodyPr>
          <a:lstStyle/>
          <a:p>
            <a:pPr algn="ctr"/>
            <a:r>
              <a:rPr lang="en-US" altLang="en-US" b="1" dirty="0"/>
              <a:t>Attention</a:t>
            </a:r>
          </a:p>
        </p:txBody>
      </p:sp>
      <p:sp>
        <p:nvSpPr>
          <p:cNvPr id="2" name="Content Placeholder 1"/>
          <p:cNvSpPr>
            <a:spLocks noGrp="1"/>
          </p:cNvSpPr>
          <p:nvPr>
            <p:ph idx="1"/>
          </p:nvPr>
        </p:nvSpPr>
        <p:spPr>
          <a:xfrm>
            <a:off x="550591" y="5263375"/>
            <a:ext cx="7886700" cy="1337333"/>
          </a:xfrm>
        </p:spPr>
        <p:txBody>
          <a:bodyPr>
            <a:normAutofit/>
          </a:bodyPr>
          <a:lstStyle/>
          <a:p>
            <a:r>
              <a:rPr lang="en-IE" sz="2400" dirty="0"/>
              <a:t>Improvement of perceptual processing and action selection by prioritising based on prior knowledge or salience, or by being more alert</a:t>
            </a:r>
          </a:p>
        </p:txBody>
      </p:sp>
      <p:pic>
        <p:nvPicPr>
          <p:cNvPr id="18" name="Picture 3" descr="C:\Documents and Settings\Simon\My Documents\Classes &amp; talks\JobTalk\Busy Subw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43631"/>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352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3810000"/>
            <a:ext cx="36576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a:xfrm>
            <a:off x="628650" y="365127"/>
            <a:ext cx="7886700" cy="657224"/>
          </a:xfrm>
        </p:spPr>
        <p:txBody>
          <a:bodyPr>
            <a:normAutofit fontScale="90000"/>
          </a:bodyPr>
          <a:lstStyle/>
          <a:p>
            <a:pPr algn="ctr"/>
            <a:r>
              <a:rPr lang="en-US" altLang="en-US" b="1" dirty="0"/>
              <a:t>Attention Paradigms</a:t>
            </a:r>
          </a:p>
        </p:txBody>
      </p:sp>
      <p:sp>
        <p:nvSpPr>
          <p:cNvPr id="6147" name="Content Placeholder 2"/>
          <p:cNvSpPr>
            <a:spLocks noGrp="1"/>
          </p:cNvSpPr>
          <p:nvPr>
            <p:ph idx="1"/>
          </p:nvPr>
        </p:nvSpPr>
        <p:spPr>
          <a:xfrm>
            <a:off x="393700" y="1326356"/>
            <a:ext cx="5143500" cy="5105400"/>
          </a:xfrm>
        </p:spPr>
        <p:txBody>
          <a:bodyPr>
            <a:noAutofit/>
          </a:bodyPr>
          <a:lstStyle/>
          <a:p>
            <a:r>
              <a:rPr lang="en-US" altLang="en-US" sz="2200" b="1" dirty="0"/>
              <a:t>Selective attention</a:t>
            </a:r>
            <a:r>
              <a:rPr lang="en-US" altLang="en-US" sz="2200" dirty="0"/>
              <a:t> – preferential processing of certain sensory information deemed to be relevant or important. The info is “relevant” either because it’s associated with your current goals (</a:t>
            </a:r>
            <a:r>
              <a:rPr lang="en-US" altLang="en-US" sz="2200" b="1" dirty="0"/>
              <a:t>Endogenous</a:t>
            </a:r>
            <a:r>
              <a:rPr lang="en-US" altLang="en-US" sz="2200" dirty="0"/>
              <a:t> attention) or because it’s physically salient, e.g., loud or bright, or sudden (</a:t>
            </a:r>
            <a:r>
              <a:rPr lang="en-US" altLang="en-US" sz="2200" b="1" dirty="0"/>
              <a:t>exogenous</a:t>
            </a:r>
            <a:r>
              <a:rPr lang="en-US" altLang="en-US" sz="2200" dirty="0"/>
              <a:t> attention). Selection can be:</a:t>
            </a:r>
          </a:p>
          <a:p>
            <a:pPr lvl="1"/>
            <a:r>
              <a:rPr lang="en-US" altLang="en-US" sz="2200" b="1" dirty="0"/>
              <a:t>SPATIAL</a:t>
            </a:r>
          </a:p>
          <a:p>
            <a:pPr lvl="1"/>
            <a:r>
              <a:rPr lang="en-US" altLang="en-US" sz="2200" b="1" dirty="0"/>
              <a:t>FEATURE-BASED</a:t>
            </a:r>
          </a:p>
          <a:p>
            <a:r>
              <a:rPr lang="en-US" altLang="en-US" sz="2200" b="1" dirty="0"/>
              <a:t>Vigilant attention</a:t>
            </a:r>
            <a:r>
              <a:rPr lang="en-US" altLang="en-US" sz="2200" dirty="0"/>
              <a:t> -  the ability to maintain a mindful goal-directed focus in contexts whose repetitive, </a:t>
            </a:r>
            <a:r>
              <a:rPr lang="en-US" altLang="en-US" sz="2200" dirty="0" err="1"/>
              <a:t>nonarousing</a:t>
            </a:r>
            <a:r>
              <a:rPr lang="en-US" altLang="en-US" sz="2200" dirty="0"/>
              <a:t> qualities provide little external stimulation.</a:t>
            </a:r>
          </a:p>
          <a:p>
            <a:endParaRPr lang="en-US" altLang="en-US" sz="2200" dirty="0"/>
          </a:p>
        </p:txBody>
      </p:sp>
      <p:sp>
        <p:nvSpPr>
          <p:cNvPr id="4" name="TextBox 3"/>
          <p:cNvSpPr txBox="1">
            <a:spLocks noChangeArrowheads="1"/>
          </p:cNvSpPr>
          <p:nvPr/>
        </p:nvSpPr>
        <p:spPr bwMode="auto">
          <a:xfrm>
            <a:off x="7391400" y="17637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+&gt;</a:t>
            </a:r>
          </a:p>
        </p:txBody>
      </p:sp>
      <p:sp>
        <p:nvSpPr>
          <p:cNvPr id="5" name="Rectangle 4"/>
          <p:cNvSpPr/>
          <p:nvPr/>
        </p:nvSpPr>
        <p:spPr bwMode="auto">
          <a:xfrm>
            <a:off x="6324600" y="16002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bwMode="auto">
          <a:xfrm>
            <a:off x="8001000" y="16002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5-Point Star 6"/>
          <p:cNvSpPr/>
          <p:nvPr/>
        </p:nvSpPr>
        <p:spPr bwMode="auto">
          <a:xfrm>
            <a:off x="8153400" y="1752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6629400" y="11430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Spatial cueing</a:t>
            </a:r>
          </a:p>
        </p:txBody>
      </p:sp>
      <p:sp>
        <p:nvSpPr>
          <p:cNvPr id="9" name="TextBox 8"/>
          <p:cNvSpPr txBox="1">
            <a:spLocks noChangeArrowheads="1"/>
          </p:cNvSpPr>
          <p:nvPr/>
        </p:nvSpPr>
        <p:spPr bwMode="auto">
          <a:xfrm>
            <a:off x="7391400" y="33528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a:t>
            </a:r>
          </a:p>
        </p:txBody>
      </p:sp>
      <p:sp>
        <p:nvSpPr>
          <p:cNvPr id="10" name="Oval 9"/>
          <p:cNvSpPr/>
          <p:nvPr/>
        </p:nvSpPr>
        <p:spPr bwMode="auto">
          <a:xfrm>
            <a:off x="7391400" y="28956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bwMode="auto">
          <a:xfrm>
            <a:off x="6959600" y="3246834"/>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bwMode="auto">
          <a:xfrm>
            <a:off x="7132134" y="3688556"/>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bwMode="auto">
          <a:xfrm>
            <a:off x="7772400" y="3276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bwMode="auto">
          <a:xfrm>
            <a:off x="7620000" y="37338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p:cNvSpPr txBox="1">
            <a:spLocks noChangeArrowheads="1"/>
          </p:cNvSpPr>
          <p:nvPr/>
        </p:nvSpPr>
        <p:spPr bwMode="auto">
          <a:xfrm>
            <a:off x="6705600" y="2438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Visual search</a:t>
            </a:r>
          </a:p>
        </p:txBody>
      </p:sp>
    </p:spTree>
    <p:extLst>
      <p:ext uri="{BB962C8B-B14F-4D97-AF65-F5344CB8AC3E}">
        <p14:creationId xmlns:p14="http://schemas.microsoft.com/office/powerpoint/2010/main" val="343896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t>Intro to </a:t>
            </a:r>
            <a:r>
              <a:rPr lang="en-IE" b="1" dirty="0"/>
              <a:t>Psychophysics</a:t>
            </a:r>
          </a:p>
          <a:p>
            <a:r>
              <a:rPr lang="en-IE" dirty="0"/>
              <a:t>Signal detection theory</a:t>
            </a:r>
          </a:p>
          <a:p>
            <a:r>
              <a:rPr lang="en-IE" dirty="0"/>
              <a:t>Applying SDT to understand the neural basis of perceptual </a:t>
            </a:r>
            <a:r>
              <a:rPr lang="en-IE" b="1" dirty="0"/>
              <a:t>detection</a:t>
            </a:r>
          </a:p>
          <a:p>
            <a:r>
              <a:rPr lang="en-IE" dirty="0"/>
              <a:t>Perceptual </a:t>
            </a:r>
            <a:r>
              <a:rPr lang="en-IE" b="1" dirty="0"/>
              <a:t>discrimination</a:t>
            </a:r>
            <a:r>
              <a:rPr lang="en-IE" dirty="0"/>
              <a:t> and its sensory neural correlates</a:t>
            </a:r>
          </a:p>
          <a:p>
            <a:r>
              <a:rPr lang="en-IE" dirty="0"/>
              <a:t>Perceptual </a:t>
            </a:r>
            <a:r>
              <a:rPr lang="en-IE" b="1" dirty="0"/>
              <a:t>decision making</a:t>
            </a:r>
            <a:r>
              <a:rPr lang="en-IE" dirty="0"/>
              <a:t>: neurally-informed modelling</a:t>
            </a:r>
          </a:p>
          <a:p>
            <a:r>
              <a:rPr lang="en-IE" b="1" dirty="0"/>
              <a:t>Attention</a:t>
            </a:r>
            <a:r>
              <a:rPr lang="en-IE" dirty="0"/>
              <a:t>: Perceptual and neural effects</a:t>
            </a:r>
          </a:p>
          <a:p>
            <a:r>
              <a:rPr lang="en-IE" dirty="0"/>
              <a:t>Behavioural paradigms for other cognitive functions, e.g. memory and learning</a:t>
            </a:r>
          </a:p>
        </p:txBody>
      </p:sp>
    </p:spTree>
    <p:extLst>
      <p:ext uri="{BB962C8B-B14F-4D97-AF65-F5344CB8AC3E}">
        <p14:creationId xmlns:p14="http://schemas.microsoft.com/office/powerpoint/2010/main" val="25097290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420688" y="214313"/>
            <a:ext cx="8357552" cy="777875"/>
          </a:xfrm>
        </p:spPr>
        <p:txBody>
          <a:bodyPr/>
          <a:lstStyle/>
          <a:p>
            <a:r>
              <a:rPr lang="en-US" altLang="en-US" sz="4000" dirty="0"/>
              <a:t>The Locus of Selection – early or late?</a:t>
            </a:r>
          </a:p>
        </p:txBody>
      </p:sp>
      <p:sp>
        <p:nvSpPr>
          <p:cNvPr id="49154" name="Rectangle 3"/>
          <p:cNvSpPr>
            <a:spLocks noGrp="1" noChangeArrowheads="1"/>
          </p:cNvSpPr>
          <p:nvPr>
            <p:ph idx="1"/>
          </p:nvPr>
        </p:nvSpPr>
        <p:spPr>
          <a:xfrm>
            <a:off x="420688" y="1237298"/>
            <a:ext cx="3935412" cy="598487"/>
          </a:xfrm>
        </p:spPr>
        <p:txBody>
          <a:bodyPr/>
          <a:lstStyle/>
          <a:p>
            <a:pPr marL="0" indent="0">
              <a:buFont typeface="Arial" panose="020B0604020202020204" pitchFamily="34" charset="0"/>
              <a:buNone/>
            </a:pPr>
            <a:r>
              <a:rPr lang="en-US" altLang="en-US" sz="2400"/>
              <a:t>e.g. Treisman (1960):</a:t>
            </a:r>
          </a:p>
        </p:txBody>
      </p:sp>
      <p:pic>
        <p:nvPicPr>
          <p:cNvPr id="49155" name="Picture 4" descr="img014"/>
          <p:cNvPicPr>
            <a:picLocks noChangeAspect="1" noChangeArrowheads="1"/>
          </p:cNvPicPr>
          <p:nvPr/>
        </p:nvPicPr>
        <p:blipFill>
          <a:blip r:embed="rId3">
            <a:extLst>
              <a:ext uri="{28A0092B-C50C-407E-A947-70E740481C1C}">
                <a14:useLocalDpi xmlns:a14="http://schemas.microsoft.com/office/drawing/2010/main" val="0"/>
              </a:ext>
            </a:extLst>
          </a:blip>
          <a:srcRect l="14314" t="31036" r="14970" b="14351"/>
          <a:stretch>
            <a:fillRect/>
          </a:stretch>
        </p:blipFill>
        <p:spPr bwMode="auto">
          <a:xfrm>
            <a:off x="100013" y="1834198"/>
            <a:ext cx="447198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2"/>
          <p:cNvSpPr txBox="1">
            <a:spLocks noChangeArrowheads="1"/>
          </p:cNvSpPr>
          <p:nvPr/>
        </p:nvSpPr>
        <p:spPr bwMode="auto">
          <a:xfrm>
            <a:off x="535259" y="5182235"/>
            <a:ext cx="80619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0" hangingPunct="0">
              <a:buFont typeface="Arial" panose="020B0604020202020204" pitchFamily="34" charset="0"/>
              <a:buChar char="•"/>
            </a:pPr>
            <a:r>
              <a:rPr lang="en-IE" altLang="en-US" sz="2400" dirty="0"/>
              <a:t>U</a:t>
            </a:r>
            <a:r>
              <a:rPr lang="en-US" altLang="en-US" sz="2400" dirty="0" err="1"/>
              <a:t>nattended</a:t>
            </a:r>
            <a:r>
              <a:rPr lang="en-US" altLang="en-US" sz="2400" dirty="0"/>
              <a:t> info</a:t>
            </a:r>
            <a:r>
              <a:rPr lang="zh-CN" altLang="en-US" sz="2400" dirty="0"/>
              <a:t>rmation</a:t>
            </a:r>
            <a:r>
              <a:rPr lang="en-US" altLang="en-US" sz="2400" dirty="0"/>
              <a:t> can be hugely attenuated but not gated out completely.</a:t>
            </a:r>
          </a:p>
          <a:p>
            <a:pPr marL="342900" indent="-342900" eaLnBrk="0" hangingPunct="0">
              <a:buFont typeface="Arial" panose="020B0604020202020204" pitchFamily="34" charset="0"/>
              <a:buChar char="•"/>
            </a:pPr>
            <a:r>
              <a:rPr lang="en-IE" altLang="en-US" sz="2400" dirty="0"/>
              <a:t>So are the sensory representations themselves modulated?</a:t>
            </a:r>
          </a:p>
        </p:txBody>
      </p:sp>
      <p:pic>
        <p:nvPicPr>
          <p:cNvPr id="49157" name="Picture 2" descr="Image result for cocktail party probl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1203960"/>
            <a:ext cx="449103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1"/>
          <p:cNvSpPr txBox="1">
            <a:spLocks noChangeArrowheads="1"/>
          </p:cNvSpPr>
          <p:nvPr/>
        </p:nvSpPr>
        <p:spPr bwMode="auto">
          <a:xfrm>
            <a:off x="5792788" y="4550410"/>
            <a:ext cx="2168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IE" altLang="en-US" sz="2800"/>
              <a:t>Cocktail Party</a:t>
            </a:r>
          </a:p>
        </p:txBody>
      </p:sp>
    </p:spTree>
    <p:extLst>
      <p:ext uri="{BB962C8B-B14F-4D97-AF65-F5344CB8AC3E}">
        <p14:creationId xmlns:p14="http://schemas.microsoft.com/office/powerpoint/2010/main" val="35099173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274638"/>
            <a:ext cx="8839200" cy="868362"/>
          </a:xfrm>
        </p:spPr>
        <p:txBody>
          <a:bodyPr/>
          <a:lstStyle/>
          <a:p>
            <a:pPr eaLnBrk="1" hangingPunct="1"/>
            <a:r>
              <a:rPr lang="en-US" altLang="en-US" sz="2800"/>
              <a:t>Attentional Modulation of Sensory Neural Responses</a:t>
            </a:r>
          </a:p>
        </p:txBody>
      </p:sp>
      <p:graphicFrame>
        <p:nvGraphicFramePr>
          <p:cNvPr id="19458" name="Object 4"/>
          <p:cNvGraphicFramePr>
            <a:graphicFrameLocks noChangeAspect="1"/>
          </p:cNvGraphicFramePr>
          <p:nvPr/>
        </p:nvGraphicFramePr>
        <p:xfrm>
          <a:off x="762000" y="3810000"/>
          <a:ext cx="3705225" cy="2514600"/>
        </p:xfrm>
        <a:graphic>
          <a:graphicData uri="http://schemas.openxmlformats.org/presentationml/2006/ole">
            <mc:AlternateContent xmlns:mc="http://schemas.openxmlformats.org/markup-compatibility/2006">
              <mc:Choice xmlns:v="urn:schemas-microsoft-com:vml" Requires="v">
                <p:oleObj spid="_x0000_s149534" name="Bitmap Image" r:id="rId4" imgW="3704762" imgH="2514286" progId="Paint.Picture">
                  <p:embed/>
                </p:oleObj>
              </mc:Choice>
              <mc:Fallback>
                <p:oleObj name="Bitmap Image" r:id="rId4" imgW="3704762" imgH="25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37052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59" name="Object 5"/>
          <p:cNvGraphicFramePr>
            <a:graphicFrameLocks noChangeAspect="1"/>
          </p:cNvGraphicFramePr>
          <p:nvPr/>
        </p:nvGraphicFramePr>
        <p:xfrm>
          <a:off x="381000" y="1828800"/>
          <a:ext cx="4572000" cy="828675"/>
        </p:xfrm>
        <a:graphic>
          <a:graphicData uri="http://schemas.openxmlformats.org/presentationml/2006/ole">
            <mc:AlternateContent xmlns:mc="http://schemas.openxmlformats.org/markup-compatibility/2006">
              <mc:Choice xmlns:v="urn:schemas-microsoft-com:vml" Requires="v">
                <p:oleObj spid="_x0000_s149535" name="Bitmap Image" r:id="rId6" imgW="4571429" imgH="828791" progId="Paint.Picture">
                  <p:embed/>
                </p:oleObj>
              </mc:Choice>
              <mc:Fallback>
                <p:oleObj name="Bitmap Image" r:id="rId6" imgW="4571429" imgH="82879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828800"/>
                        <a:ext cx="45720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60" name="Object 6"/>
          <p:cNvGraphicFramePr>
            <a:graphicFrameLocks noChangeAspect="1"/>
          </p:cNvGraphicFramePr>
          <p:nvPr/>
        </p:nvGraphicFramePr>
        <p:xfrm>
          <a:off x="762000" y="2743200"/>
          <a:ext cx="1790700" cy="504825"/>
        </p:xfrm>
        <a:graphic>
          <a:graphicData uri="http://schemas.openxmlformats.org/presentationml/2006/ole">
            <mc:AlternateContent xmlns:mc="http://schemas.openxmlformats.org/markup-compatibility/2006">
              <mc:Choice xmlns:v="urn:schemas-microsoft-com:vml" Requires="v">
                <p:oleObj spid="_x0000_s149536" name="Bitmap Image" r:id="rId8" imgW="1790476" imgH="504762" progId="Paint.Picture">
                  <p:embed/>
                </p:oleObj>
              </mc:Choice>
              <mc:Fallback>
                <p:oleObj name="Bitmap Image" r:id="rId8" imgW="1790476" imgH="504762"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2743200"/>
                        <a:ext cx="17907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1" name="Rectangle 7"/>
          <p:cNvSpPr>
            <a:spLocks noChangeArrowheads="1"/>
          </p:cNvSpPr>
          <p:nvPr/>
        </p:nvSpPr>
        <p:spPr bwMode="auto">
          <a:xfrm>
            <a:off x="6019800" y="1600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i="1"/>
              <a:t>Mangun et al (1993)</a:t>
            </a:r>
            <a:endParaRPr lang="en-US" altLang="en-US" sz="1800"/>
          </a:p>
        </p:txBody>
      </p:sp>
      <p:graphicFrame>
        <p:nvGraphicFramePr>
          <p:cNvPr id="19462" name="Object 8"/>
          <p:cNvGraphicFramePr>
            <a:graphicFrameLocks noChangeAspect="1"/>
          </p:cNvGraphicFramePr>
          <p:nvPr/>
        </p:nvGraphicFramePr>
        <p:xfrm>
          <a:off x="5619750" y="2000250"/>
          <a:ext cx="3067050" cy="4629150"/>
        </p:xfrm>
        <a:graphic>
          <a:graphicData uri="http://schemas.openxmlformats.org/presentationml/2006/ole">
            <mc:AlternateContent xmlns:mc="http://schemas.openxmlformats.org/markup-compatibility/2006">
              <mc:Choice xmlns:v="urn:schemas-microsoft-com:vml" Requires="v">
                <p:oleObj spid="_x0000_s149537" name="Bitmap Image" r:id="rId10" imgW="3067478" imgH="4629796" progId="Paint.Picture">
                  <p:embed/>
                </p:oleObj>
              </mc:Choice>
              <mc:Fallback>
                <p:oleObj name="Bitmap Image" r:id="rId10" imgW="3067478" imgH="4629796"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9750" y="2000250"/>
                        <a:ext cx="30670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3" name="Rectangle 9"/>
          <p:cNvSpPr>
            <a:spLocks noChangeArrowheads="1"/>
          </p:cNvSpPr>
          <p:nvPr/>
        </p:nvSpPr>
        <p:spPr bwMode="auto">
          <a:xfrm>
            <a:off x="228600" y="1524000"/>
            <a:ext cx="4876800" cy="5105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9464" name="Rectangle 10"/>
          <p:cNvSpPr>
            <a:spLocks noChangeArrowheads="1"/>
          </p:cNvSpPr>
          <p:nvPr/>
        </p:nvSpPr>
        <p:spPr bwMode="auto">
          <a:xfrm>
            <a:off x="5257800" y="1524000"/>
            <a:ext cx="3657600" cy="5105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9465" name="Rectangle 11"/>
          <p:cNvSpPr>
            <a:spLocks noChangeArrowheads="1"/>
          </p:cNvSpPr>
          <p:nvPr/>
        </p:nvSpPr>
        <p:spPr bwMode="auto">
          <a:xfrm>
            <a:off x="2819400" y="28956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i="1"/>
              <a:t> (1985)</a:t>
            </a:r>
          </a:p>
        </p:txBody>
      </p:sp>
      <p:sp>
        <p:nvSpPr>
          <p:cNvPr id="19466" name="Text Box 12"/>
          <p:cNvSpPr txBox="1">
            <a:spLocks noChangeArrowheads="1"/>
          </p:cNvSpPr>
          <p:nvPr/>
        </p:nvSpPr>
        <p:spPr bwMode="auto">
          <a:xfrm>
            <a:off x="1371600" y="11572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b="1"/>
              <a:t>Intracranial single-unit</a:t>
            </a:r>
          </a:p>
        </p:txBody>
      </p:sp>
      <p:sp>
        <p:nvSpPr>
          <p:cNvPr id="19467" name="Text Box 13"/>
          <p:cNvSpPr txBox="1">
            <a:spLocks noChangeArrowheads="1"/>
          </p:cNvSpPr>
          <p:nvPr/>
        </p:nvSpPr>
        <p:spPr bwMode="auto">
          <a:xfrm>
            <a:off x="5105400" y="11430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b="1"/>
              <a:t>Scalp event-related potential (ERP)</a:t>
            </a:r>
          </a:p>
        </p:txBody>
      </p:sp>
    </p:spTree>
    <p:extLst>
      <p:ext uri="{BB962C8B-B14F-4D97-AF65-F5344CB8AC3E}">
        <p14:creationId xmlns:p14="http://schemas.microsoft.com/office/powerpoint/2010/main" val="20874786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lstStyle/>
          <a:p>
            <a:r>
              <a:rPr lang="en-IE" dirty="0"/>
              <a:t>Attention alters appearance</a:t>
            </a:r>
          </a:p>
        </p:txBody>
      </p:sp>
      <p:sp>
        <p:nvSpPr>
          <p:cNvPr id="3" name="Content Placeholder 2"/>
          <p:cNvSpPr>
            <a:spLocks noGrp="1"/>
          </p:cNvSpPr>
          <p:nvPr>
            <p:ph idx="1"/>
          </p:nvPr>
        </p:nvSpPr>
        <p:spPr>
          <a:xfrm>
            <a:off x="628650" y="1349299"/>
            <a:ext cx="7886700" cy="4827664"/>
          </a:xfrm>
        </p:spPr>
        <p:txBody>
          <a:bodyPr>
            <a:normAutofit/>
          </a:bodyPr>
          <a:lstStyle/>
          <a:p>
            <a:r>
              <a:rPr lang="en-IE" sz="2400" dirty="0"/>
              <a:t>Exogenous (“attention-grabbing”) spatial attention cues caused a shift in perceptual choices consistent with seeing the cued grating as more intense</a:t>
            </a:r>
          </a:p>
        </p:txBody>
      </p:sp>
      <p:sp>
        <p:nvSpPr>
          <p:cNvPr id="5" name="TextBox 4"/>
          <p:cNvSpPr txBox="1"/>
          <p:nvPr/>
        </p:nvSpPr>
        <p:spPr>
          <a:xfrm>
            <a:off x="7029190" y="6465553"/>
            <a:ext cx="2114810" cy="369332"/>
          </a:xfrm>
          <a:prstGeom prst="rect">
            <a:avLst/>
          </a:prstGeom>
          <a:noFill/>
        </p:spPr>
        <p:txBody>
          <a:bodyPr wrap="none" rtlCol="0">
            <a:spAutoFit/>
          </a:bodyPr>
          <a:lstStyle/>
          <a:p>
            <a:r>
              <a:rPr lang="en-IE" dirty="0"/>
              <a:t>Carrasco et al (2004)</a:t>
            </a:r>
          </a:p>
        </p:txBody>
      </p:sp>
      <p:pic>
        <p:nvPicPr>
          <p:cNvPr id="6" name="Picture 5"/>
          <p:cNvPicPr>
            <a:picLocks noChangeAspect="1"/>
          </p:cNvPicPr>
          <p:nvPr/>
        </p:nvPicPr>
        <p:blipFill>
          <a:blip r:embed="rId3"/>
          <a:stretch>
            <a:fillRect/>
          </a:stretch>
        </p:blipFill>
        <p:spPr>
          <a:xfrm>
            <a:off x="28575" y="2563994"/>
            <a:ext cx="5276850" cy="4086225"/>
          </a:xfrm>
          <a:prstGeom prst="rect">
            <a:avLst/>
          </a:prstGeom>
        </p:spPr>
      </p:pic>
      <p:pic>
        <p:nvPicPr>
          <p:cNvPr id="4" name="Picture 3"/>
          <p:cNvPicPr>
            <a:picLocks noChangeAspect="1"/>
          </p:cNvPicPr>
          <p:nvPr/>
        </p:nvPicPr>
        <p:blipFill>
          <a:blip r:embed="rId4"/>
          <a:stretch>
            <a:fillRect/>
          </a:stretch>
        </p:blipFill>
        <p:spPr>
          <a:xfrm>
            <a:off x="5305425" y="3135493"/>
            <a:ext cx="3838575" cy="2943225"/>
          </a:xfrm>
          <a:prstGeom prst="rect">
            <a:avLst/>
          </a:prstGeom>
        </p:spPr>
      </p:pic>
    </p:spTree>
    <p:extLst>
      <p:ext uri="{BB962C8B-B14F-4D97-AF65-F5344CB8AC3E}">
        <p14:creationId xmlns:p14="http://schemas.microsoft.com/office/powerpoint/2010/main" val="2611978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944562"/>
          </a:xfrm>
        </p:spPr>
        <p:txBody>
          <a:bodyPr>
            <a:normAutofit fontScale="90000"/>
          </a:bodyPr>
          <a:lstStyle/>
          <a:p>
            <a:pPr eaLnBrk="1" hangingPunct="1"/>
            <a:r>
              <a:rPr lang="en-US" altLang="en-US"/>
              <a:t>How does top-down attention operate on sensory areas?</a:t>
            </a:r>
          </a:p>
        </p:txBody>
      </p:sp>
      <p:sp>
        <p:nvSpPr>
          <p:cNvPr id="23559" name="Text Box 7"/>
          <p:cNvSpPr txBox="1">
            <a:spLocks noChangeArrowheads="1"/>
          </p:cNvSpPr>
          <p:nvPr/>
        </p:nvSpPr>
        <p:spPr bwMode="auto">
          <a:xfrm>
            <a:off x="2667000" y="3276600"/>
            <a:ext cx="3733800" cy="482600"/>
          </a:xfrm>
          <a:prstGeom prst="rect">
            <a:avLst/>
          </a:prstGeom>
          <a:solidFill>
            <a:srgbClr val="FFFF00"/>
          </a:solidFill>
          <a:ln w="25400">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a:t>It depends on the task…</a:t>
            </a:r>
            <a:endParaRPr lang="en-US" altLang="en-US" sz="1800"/>
          </a:p>
        </p:txBody>
      </p:sp>
      <p:sp>
        <p:nvSpPr>
          <p:cNvPr id="8" name="TextBox 7"/>
          <p:cNvSpPr txBox="1">
            <a:spLocks noChangeArrowheads="1"/>
          </p:cNvSpPr>
          <p:nvPr/>
        </p:nvSpPr>
        <p:spPr bwMode="auto">
          <a:xfrm>
            <a:off x="2286000" y="52689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+&gt;</a:t>
            </a:r>
          </a:p>
        </p:txBody>
      </p:sp>
      <p:sp>
        <p:nvSpPr>
          <p:cNvPr id="9" name="Rectangle 8"/>
          <p:cNvSpPr/>
          <p:nvPr/>
        </p:nvSpPr>
        <p:spPr bwMode="auto">
          <a:xfrm>
            <a:off x="1219200" y="51054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2895600" y="51054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5-Point Star 10"/>
          <p:cNvSpPr/>
          <p:nvPr/>
        </p:nvSpPr>
        <p:spPr bwMode="auto">
          <a:xfrm>
            <a:off x="3048000" y="52578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11"/>
          <p:cNvSpPr txBox="1">
            <a:spLocks noChangeArrowheads="1"/>
          </p:cNvSpPr>
          <p:nvPr/>
        </p:nvSpPr>
        <p:spPr bwMode="auto">
          <a:xfrm>
            <a:off x="1600200" y="4343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Spatial cueing</a:t>
            </a:r>
          </a:p>
        </p:txBody>
      </p:sp>
      <p:sp>
        <p:nvSpPr>
          <p:cNvPr id="13" name="TextBox 12"/>
          <p:cNvSpPr txBox="1">
            <a:spLocks noChangeArrowheads="1"/>
          </p:cNvSpPr>
          <p:nvPr/>
        </p:nvSpPr>
        <p:spPr bwMode="auto">
          <a:xfrm>
            <a:off x="6477000" y="53340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a:t>
            </a:r>
          </a:p>
        </p:txBody>
      </p:sp>
      <p:sp>
        <p:nvSpPr>
          <p:cNvPr id="14" name="Oval 13"/>
          <p:cNvSpPr/>
          <p:nvPr/>
        </p:nvSpPr>
        <p:spPr bwMode="auto">
          <a:xfrm>
            <a:off x="6553200" y="45720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bwMode="auto">
          <a:xfrm>
            <a:off x="5791200" y="5029200"/>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bwMode="auto">
          <a:xfrm>
            <a:off x="5943600" y="5791200"/>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bwMode="auto">
          <a:xfrm>
            <a:off x="7162800" y="5181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bwMode="auto">
          <a:xfrm>
            <a:off x="6858000" y="5943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TextBox 19"/>
          <p:cNvSpPr txBox="1">
            <a:spLocks noChangeArrowheads="1"/>
          </p:cNvSpPr>
          <p:nvPr/>
        </p:nvSpPr>
        <p:spPr bwMode="auto">
          <a:xfrm>
            <a:off x="5867400" y="40386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Visual search</a:t>
            </a:r>
          </a:p>
        </p:txBody>
      </p:sp>
      <p:grpSp>
        <p:nvGrpSpPr>
          <p:cNvPr id="21519" name="Group 30"/>
          <p:cNvGrpSpPr>
            <a:grpSpLocks/>
          </p:cNvGrpSpPr>
          <p:nvPr/>
        </p:nvGrpSpPr>
        <p:grpSpPr bwMode="auto">
          <a:xfrm>
            <a:off x="3429000" y="1447800"/>
            <a:ext cx="2286000" cy="1524000"/>
            <a:chOff x="2438400" y="1143000"/>
            <a:chExt cx="2286000" cy="1524000"/>
          </a:xfrm>
        </p:grpSpPr>
        <p:pic>
          <p:nvPicPr>
            <p:cNvPr id="21520" name="Picture 2" descr="C:\Documents and Settings\Simon\My Documents\Classes &amp; talks\JobTalk\dorsal_ventral_pathw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143000"/>
              <a:ext cx="228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Rectangle 8"/>
            <p:cNvSpPr>
              <a:spLocks noChangeArrowheads="1"/>
            </p:cNvSpPr>
            <p:nvPr/>
          </p:nvSpPr>
          <p:spPr bwMode="auto">
            <a:xfrm>
              <a:off x="3886200" y="1371600"/>
              <a:ext cx="707571" cy="11021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grpSp>
          <p:nvGrpSpPr>
            <p:cNvPr id="21522" name="Group 19"/>
            <p:cNvGrpSpPr>
              <a:grpSpLocks/>
            </p:cNvGrpSpPr>
            <p:nvPr/>
          </p:nvGrpSpPr>
          <p:grpSpPr bwMode="auto">
            <a:xfrm>
              <a:off x="2971800" y="1447800"/>
              <a:ext cx="1202871" cy="449036"/>
              <a:chOff x="2112" y="1056"/>
              <a:chExt cx="1632" cy="528"/>
            </a:xfrm>
          </p:grpSpPr>
          <p:sp>
            <p:nvSpPr>
              <p:cNvPr id="21523" name="Line 11"/>
              <p:cNvSpPr>
                <a:spLocks noChangeShapeType="1"/>
              </p:cNvSpPr>
              <p:nvPr/>
            </p:nvSpPr>
            <p:spPr bwMode="auto">
              <a:xfrm>
                <a:off x="2352" y="1056"/>
                <a:ext cx="1056" cy="240"/>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sp>
            <p:nvSpPr>
              <p:cNvPr id="21524" name="Line 17"/>
              <p:cNvSpPr>
                <a:spLocks noChangeShapeType="1"/>
              </p:cNvSpPr>
              <p:nvPr/>
            </p:nvSpPr>
            <p:spPr bwMode="auto">
              <a:xfrm>
                <a:off x="2112" y="1152"/>
                <a:ext cx="1632" cy="384"/>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sp>
            <p:nvSpPr>
              <p:cNvPr id="21525" name="Line 18"/>
              <p:cNvSpPr>
                <a:spLocks noChangeShapeType="1"/>
              </p:cNvSpPr>
              <p:nvPr/>
            </p:nvSpPr>
            <p:spPr bwMode="auto">
              <a:xfrm>
                <a:off x="2208" y="1344"/>
                <a:ext cx="1056" cy="240"/>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grpSp>
      </p:grpSp>
    </p:spTree>
    <p:extLst>
      <p:ext uri="{BB962C8B-B14F-4D97-AF65-F5344CB8AC3E}">
        <p14:creationId xmlns:p14="http://schemas.microsoft.com/office/powerpoint/2010/main" val="3239820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autoUpdateAnimBg="0"/>
      <p:bldP spid="8" grpId="0"/>
      <p:bldP spid="9" grpId="0" animBg="1"/>
      <p:bldP spid="10" grpId="0" animBg="1"/>
      <p:bldP spid="12" grpId="0"/>
      <p:bldP spid="13" grpId="0"/>
      <p:bldP spid="14" grpId="0" animBg="1"/>
      <p:bldP spid="16" grpId="0" animBg="1"/>
      <p:bldP spid="17" grpId="0" animBg="1"/>
      <p:bldP spid="18" grpId="0" animBg="1"/>
      <p:bldP spid="19" grpId="0" animBg="1"/>
      <p:bldP spid="2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3" name="Group 12"/>
          <p:cNvGrpSpPr>
            <a:grpSpLocks/>
          </p:cNvGrpSpPr>
          <p:nvPr/>
        </p:nvGrpSpPr>
        <p:grpSpPr bwMode="auto">
          <a:xfrm>
            <a:off x="5791200" y="1752600"/>
            <a:ext cx="3124200" cy="4633913"/>
            <a:chOff x="3648" y="1104"/>
            <a:chExt cx="1968" cy="2919"/>
          </a:xfrm>
        </p:grpSpPr>
        <p:graphicFrame>
          <p:nvGraphicFramePr>
            <p:cNvPr id="125954" name="Object 13"/>
            <p:cNvGraphicFramePr>
              <a:graphicFrameLocks noChangeAspect="1"/>
            </p:cNvGraphicFramePr>
            <p:nvPr/>
          </p:nvGraphicFramePr>
          <p:xfrm>
            <a:off x="3840" y="1104"/>
            <a:ext cx="1440" cy="2754"/>
          </p:xfrm>
          <a:graphic>
            <a:graphicData uri="http://schemas.openxmlformats.org/presentationml/2006/ole">
              <mc:AlternateContent xmlns:mc="http://schemas.openxmlformats.org/markup-compatibility/2006">
                <mc:Choice xmlns:v="urn:schemas-microsoft-com:vml" Requires="v">
                  <p:oleObj spid="_x0000_s151566" r:id="rId4" imgW="2285714" imgH="4371429" progId="Paint.Picture">
                    <p:embed/>
                  </p:oleObj>
                </mc:Choice>
                <mc:Fallback>
                  <p:oleObj r:id="rId4" imgW="2285714" imgH="43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104"/>
                          <a:ext cx="1440" cy="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5955" name="Text Box 14"/>
            <p:cNvSpPr txBox="1">
              <a:spLocks noChangeArrowheads="1"/>
            </p:cNvSpPr>
            <p:nvPr/>
          </p:nvSpPr>
          <p:spPr bwMode="auto">
            <a:xfrm>
              <a:off x="3840" y="225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et al (2000)</a:t>
              </a:r>
            </a:p>
          </p:txBody>
        </p:sp>
        <p:sp>
          <p:nvSpPr>
            <p:cNvPr id="125956" name="Text Box 15"/>
            <p:cNvSpPr txBox="1">
              <a:spLocks noChangeArrowheads="1"/>
            </p:cNvSpPr>
            <p:nvPr/>
          </p:nvSpPr>
          <p:spPr bwMode="auto">
            <a:xfrm>
              <a:off x="3648" y="3792"/>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Williford &amp; Maunsell (2006)</a:t>
              </a:r>
            </a:p>
          </p:txBody>
        </p:sp>
      </p:grpSp>
      <p:graphicFrame>
        <p:nvGraphicFramePr>
          <p:cNvPr id="125957" name="Object 3"/>
          <p:cNvGraphicFramePr>
            <a:graphicFrameLocks noChangeAspect="1"/>
          </p:cNvGraphicFramePr>
          <p:nvPr/>
        </p:nvGraphicFramePr>
        <p:xfrm>
          <a:off x="228600" y="2282825"/>
          <a:ext cx="5791200" cy="3813175"/>
        </p:xfrm>
        <a:graphic>
          <a:graphicData uri="http://schemas.openxmlformats.org/presentationml/2006/ole">
            <mc:AlternateContent xmlns:mc="http://schemas.openxmlformats.org/markup-compatibility/2006">
              <mc:Choice xmlns:v="urn:schemas-microsoft-com:vml" Requires="v">
                <p:oleObj spid="_x0000_s151567" r:id="rId6" imgW="7133333" imgH="4695238" progId="Paint.Picture">
                  <p:embed/>
                </p:oleObj>
              </mc:Choice>
              <mc:Fallback>
                <p:oleObj r:id="rId6" imgW="7133333" imgH="469523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282825"/>
                        <a:ext cx="57912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5958" name="Rectangle 2"/>
          <p:cNvSpPr>
            <a:spLocks noChangeArrowheads="1"/>
          </p:cNvSpPr>
          <p:nvPr/>
        </p:nvSpPr>
        <p:spPr bwMode="auto">
          <a:xfrm>
            <a:off x="762000" y="1219200"/>
            <a:ext cx="449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FF"/>
                </a:solidFill>
                <a:latin typeface="Arial" panose="020B0604020202020204" pitchFamily="34" charset="0"/>
              </a:rPr>
              <a:t>The Normalization Model</a:t>
            </a:r>
          </a:p>
        </p:txBody>
      </p:sp>
      <p:sp>
        <p:nvSpPr>
          <p:cNvPr id="125959" name="Text Box 18"/>
          <p:cNvSpPr txBox="1">
            <a:spLocks noChangeArrowheads="1"/>
          </p:cNvSpPr>
          <p:nvPr/>
        </p:nvSpPr>
        <p:spPr bwMode="auto">
          <a:xfrm>
            <a:off x="1600200" y="16764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&amp; Heeger (2009)</a:t>
            </a:r>
          </a:p>
        </p:txBody>
      </p:sp>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spTree>
    <p:extLst>
      <p:ext uri="{BB962C8B-B14F-4D97-AF65-F5344CB8AC3E}">
        <p14:creationId xmlns:p14="http://schemas.microsoft.com/office/powerpoint/2010/main" val="151819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1" name="Group 3"/>
          <p:cNvGrpSpPr>
            <a:grpSpLocks/>
          </p:cNvGrpSpPr>
          <p:nvPr/>
        </p:nvGrpSpPr>
        <p:grpSpPr bwMode="auto">
          <a:xfrm>
            <a:off x="5791200" y="1752600"/>
            <a:ext cx="3124200" cy="4633913"/>
            <a:chOff x="3648" y="1104"/>
            <a:chExt cx="1968" cy="2919"/>
          </a:xfrm>
        </p:grpSpPr>
        <p:graphicFrame>
          <p:nvGraphicFramePr>
            <p:cNvPr id="128002" name="Object 4"/>
            <p:cNvGraphicFramePr>
              <a:graphicFrameLocks noChangeAspect="1"/>
            </p:cNvGraphicFramePr>
            <p:nvPr/>
          </p:nvGraphicFramePr>
          <p:xfrm>
            <a:off x="3840" y="1104"/>
            <a:ext cx="1440" cy="2754"/>
          </p:xfrm>
          <a:graphic>
            <a:graphicData uri="http://schemas.openxmlformats.org/presentationml/2006/ole">
              <mc:AlternateContent xmlns:mc="http://schemas.openxmlformats.org/markup-compatibility/2006">
                <mc:Choice xmlns:v="urn:schemas-microsoft-com:vml" Requires="v">
                  <p:oleObj spid="_x0000_s152588" r:id="rId4" imgW="2285714" imgH="4371429" progId="Paint.Picture">
                    <p:embed/>
                  </p:oleObj>
                </mc:Choice>
                <mc:Fallback>
                  <p:oleObj r:id="rId4" imgW="2285714" imgH="43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104"/>
                          <a:ext cx="1440" cy="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8003" name="Text Box 5"/>
            <p:cNvSpPr txBox="1">
              <a:spLocks noChangeArrowheads="1"/>
            </p:cNvSpPr>
            <p:nvPr/>
          </p:nvSpPr>
          <p:spPr bwMode="auto">
            <a:xfrm>
              <a:off x="3840" y="225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et al (2000)</a:t>
              </a:r>
            </a:p>
          </p:txBody>
        </p:sp>
        <p:sp>
          <p:nvSpPr>
            <p:cNvPr id="128004" name="Text Box 6"/>
            <p:cNvSpPr txBox="1">
              <a:spLocks noChangeArrowheads="1"/>
            </p:cNvSpPr>
            <p:nvPr/>
          </p:nvSpPr>
          <p:spPr bwMode="auto">
            <a:xfrm>
              <a:off x="3648" y="3792"/>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Williford &amp; Maunsell (2006)</a:t>
              </a:r>
            </a:p>
          </p:txBody>
        </p:sp>
      </p:grpSp>
      <p:sp>
        <p:nvSpPr>
          <p:cNvPr id="128005" name="Rectangle 2"/>
          <p:cNvSpPr>
            <a:spLocks noChangeArrowheads="1"/>
          </p:cNvSpPr>
          <p:nvPr/>
        </p:nvSpPr>
        <p:spPr bwMode="auto">
          <a:xfrm>
            <a:off x="762000" y="1219200"/>
            <a:ext cx="449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FF"/>
                </a:solidFill>
                <a:latin typeface="Arial" panose="020B0604020202020204" pitchFamily="34" charset="0"/>
              </a:rPr>
              <a:t>The Normalization Model</a:t>
            </a:r>
          </a:p>
        </p:txBody>
      </p:sp>
      <p:sp>
        <p:nvSpPr>
          <p:cNvPr id="128006" name="Text Box 9"/>
          <p:cNvSpPr txBox="1">
            <a:spLocks noChangeArrowheads="1"/>
          </p:cNvSpPr>
          <p:nvPr/>
        </p:nvSpPr>
        <p:spPr bwMode="auto">
          <a:xfrm>
            <a:off x="1600200" y="16764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&amp; Heeger (2009)</a:t>
            </a:r>
          </a:p>
        </p:txBody>
      </p:sp>
      <p:graphicFrame>
        <p:nvGraphicFramePr>
          <p:cNvPr id="128007" name="Object 3"/>
          <p:cNvGraphicFramePr>
            <a:graphicFrameLocks noChangeAspect="1"/>
          </p:cNvGraphicFramePr>
          <p:nvPr/>
        </p:nvGraphicFramePr>
        <p:xfrm>
          <a:off x="381000" y="2019300"/>
          <a:ext cx="5257800" cy="4610100"/>
        </p:xfrm>
        <a:graphic>
          <a:graphicData uri="http://schemas.openxmlformats.org/presentationml/2006/ole">
            <mc:AlternateContent xmlns:mc="http://schemas.openxmlformats.org/markup-compatibility/2006">
              <mc:Choice xmlns:v="urn:schemas-microsoft-com:vml" Requires="v">
                <p:oleObj spid="_x0000_s152589" r:id="rId6" imgW="5257143" imgH="4610744" progId="Paint.Picture">
                  <p:embed/>
                </p:oleObj>
              </mc:Choice>
              <mc:Fallback>
                <p:oleObj r:id="rId6" imgW="5257143" imgH="4610744"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019300"/>
                        <a:ext cx="5257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spTree>
    <p:extLst>
      <p:ext uri="{BB962C8B-B14F-4D97-AF65-F5344CB8AC3E}">
        <p14:creationId xmlns:p14="http://schemas.microsoft.com/office/powerpoint/2010/main" val="4720787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graphicFrame>
        <p:nvGraphicFramePr>
          <p:cNvPr id="2" name="Object 1"/>
          <p:cNvGraphicFramePr>
            <a:graphicFrameLocks noChangeAspect="1"/>
          </p:cNvGraphicFramePr>
          <p:nvPr>
            <p:extLst>
              <p:ext uri="{D42A27DB-BD31-4B8C-83A1-F6EECF244321}">
                <p14:modId xmlns:p14="http://schemas.microsoft.com/office/powerpoint/2010/main" val="4143495608"/>
              </p:ext>
            </p:extLst>
          </p:nvPr>
        </p:nvGraphicFramePr>
        <p:xfrm>
          <a:off x="3268556" y="4584793"/>
          <a:ext cx="2114550" cy="1724025"/>
        </p:xfrm>
        <a:graphic>
          <a:graphicData uri="http://schemas.openxmlformats.org/presentationml/2006/ole">
            <mc:AlternateContent xmlns:mc="http://schemas.openxmlformats.org/markup-compatibility/2006">
              <mc:Choice xmlns:v="urn:schemas-microsoft-com:vml" Requires="v">
                <p:oleObj spid="_x0000_s153610" name="Bitmap Image" r:id="rId4" imgW="2114640" imgH="1724040" progId="Paint.Picture">
                  <p:embed/>
                </p:oleObj>
              </mc:Choice>
              <mc:Fallback>
                <p:oleObj name="Bitmap Image" r:id="rId4" imgW="2114640" imgH="1724040" progId="Paint.Picture">
                  <p:embed/>
                  <p:pic>
                    <p:nvPicPr>
                      <p:cNvPr id="0" name=""/>
                      <p:cNvPicPr/>
                      <p:nvPr/>
                    </p:nvPicPr>
                    <p:blipFill>
                      <a:blip r:embed="rId5"/>
                      <a:stretch>
                        <a:fillRect/>
                      </a:stretch>
                    </p:blipFill>
                    <p:spPr>
                      <a:xfrm>
                        <a:off x="3268556" y="4584793"/>
                        <a:ext cx="2114550" cy="1724025"/>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457200" y="1219200"/>
            <a:ext cx="2393909" cy="5488259"/>
          </a:xfrm>
          <a:prstGeom prst="rect">
            <a:avLst/>
          </a:prstGeom>
        </p:spPr>
      </p:pic>
      <p:pic>
        <p:nvPicPr>
          <p:cNvPr id="4" name="Picture 3"/>
          <p:cNvPicPr>
            <a:picLocks noChangeAspect="1"/>
          </p:cNvPicPr>
          <p:nvPr/>
        </p:nvPicPr>
        <p:blipFill>
          <a:blip r:embed="rId7"/>
          <a:stretch>
            <a:fillRect/>
          </a:stretch>
        </p:blipFill>
        <p:spPr>
          <a:xfrm>
            <a:off x="3239682" y="1878628"/>
            <a:ext cx="2143424" cy="1695687"/>
          </a:xfrm>
          <a:prstGeom prst="rect">
            <a:avLst/>
          </a:prstGeom>
        </p:spPr>
      </p:pic>
      <p:pic>
        <p:nvPicPr>
          <p:cNvPr id="5" name="Picture 4"/>
          <p:cNvPicPr>
            <a:picLocks noChangeAspect="1"/>
          </p:cNvPicPr>
          <p:nvPr/>
        </p:nvPicPr>
        <p:blipFill>
          <a:blip r:embed="rId8"/>
          <a:stretch>
            <a:fillRect/>
          </a:stretch>
        </p:blipFill>
        <p:spPr>
          <a:xfrm>
            <a:off x="5771679" y="2012443"/>
            <a:ext cx="3372321" cy="4296375"/>
          </a:xfrm>
          <a:prstGeom prst="rect">
            <a:avLst/>
          </a:prstGeom>
        </p:spPr>
      </p:pic>
      <p:sp>
        <p:nvSpPr>
          <p:cNvPr id="6" name="TextBox 5"/>
          <p:cNvSpPr txBox="1"/>
          <p:nvPr/>
        </p:nvSpPr>
        <p:spPr>
          <a:xfrm>
            <a:off x="3780262" y="1306573"/>
            <a:ext cx="4761571" cy="523220"/>
          </a:xfrm>
          <a:prstGeom prst="rect">
            <a:avLst/>
          </a:prstGeom>
          <a:noFill/>
        </p:spPr>
        <p:txBody>
          <a:bodyPr wrap="square" rtlCol="0">
            <a:spAutoFit/>
          </a:bodyPr>
          <a:lstStyle/>
          <a:p>
            <a:r>
              <a:rPr lang="en-IE" sz="2800" b="1" dirty="0">
                <a:solidFill>
                  <a:srgbClr val="00B050"/>
                </a:solidFill>
              </a:rPr>
              <a:t>Testing through psychophysics</a:t>
            </a:r>
          </a:p>
        </p:txBody>
      </p:sp>
      <p:sp>
        <p:nvSpPr>
          <p:cNvPr id="7" name="TextBox 6"/>
          <p:cNvSpPr txBox="1"/>
          <p:nvPr/>
        </p:nvSpPr>
        <p:spPr>
          <a:xfrm>
            <a:off x="6878252" y="6467824"/>
            <a:ext cx="2265748" cy="369332"/>
          </a:xfrm>
          <a:prstGeom prst="rect">
            <a:avLst/>
          </a:prstGeom>
          <a:noFill/>
        </p:spPr>
        <p:txBody>
          <a:bodyPr wrap="none" rtlCol="0">
            <a:spAutoFit/>
          </a:bodyPr>
          <a:lstStyle/>
          <a:p>
            <a:r>
              <a:rPr lang="en-IE" dirty="0"/>
              <a:t>Herrmann et al (2010)</a:t>
            </a:r>
          </a:p>
        </p:txBody>
      </p:sp>
    </p:spTree>
    <p:extLst>
      <p:ext uri="{BB962C8B-B14F-4D97-AF65-F5344CB8AC3E}">
        <p14:creationId xmlns:p14="http://schemas.microsoft.com/office/powerpoint/2010/main" val="28238151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t>Behavioural paradigms for other cognitive functions, e.g. memory and learning</a:t>
            </a:r>
          </a:p>
        </p:txBody>
      </p:sp>
    </p:spTree>
    <p:extLst>
      <p:ext uri="{BB962C8B-B14F-4D97-AF65-F5344CB8AC3E}">
        <p14:creationId xmlns:p14="http://schemas.microsoft.com/office/powerpoint/2010/main" val="6724228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16903"/>
          </a:xfrm>
        </p:spPr>
        <p:txBody>
          <a:bodyPr/>
          <a:lstStyle/>
          <a:p>
            <a:r>
              <a:rPr lang="en-IE" dirty="0"/>
              <a:t>Measuring Memory</a:t>
            </a:r>
          </a:p>
        </p:txBody>
      </p:sp>
      <p:sp>
        <p:nvSpPr>
          <p:cNvPr id="3" name="Content Placeholder 2"/>
          <p:cNvSpPr>
            <a:spLocks noGrp="1"/>
          </p:cNvSpPr>
          <p:nvPr>
            <p:ph idx="1"/>
          </p:nvPr>
        </p:nvSpPr>
        <p:spPr>
          <a:xfrm>
            <a:off x="361021" y="1546845"/>
            <a:ext cx="8336930" cy="4351338"/>
          </a:xfrm>
        </p:spPr>
        <p:txBody>
          <a:bodyPr>
            <a:normAutofit/>
          </a:bodyPr>
          <a:lstStyle/>
          <a:p>
            <a:r>
              <a:rPr lang="en-IE" sz="3200" dirty="0"/>
              <a:t>Short-term memory</a:t>
            </a:r>
          </a:p>
          <a:p>
            <a:pPr lvl="1"/>
            <a:r>
              <a:rPr lang="en-IE" sz="2800" dirty="0"/>
              <a:t>Maintenance</a:t>
            </a:r>
          </a:p>
          <a:p>
            <a:pPr lvl="1"/>
            <a:r>
              <a:rPr lang="en-IE" sz="2800" dirty="0"/>
              <a:t>Sensory / iconic / echoic</a:t>
            </a:r>
          </a:p>
          <a:p>
            <a:pPr lvl="1"/>
            <a:endParaRPr lang="en-IE" sz="2800" dirty="0"/>
          </a:p>
          <a:p>
            <a:r>
              <a:rPr lang="en-IE" sz="3200" dirty="0"/>
              <a:t>Working memory</a:t>
            </a:r>
          </a:p>
          <a:p>
            <a:pPr lvl="1"/>
            <a:r>
              <a:rPr lang="en-IE" sz="2800" dirty="0"/>
              <a:t>Applying STM to active cognitive tasks</a:t>
            </a:r>
          </a:p>
          <a:p>
            <a:pPr lvl="1"/>
            <a:r>
              <a:rPr lang="en-IE" sz="2800" dirty="0"/>
              <a:t>Maintenance AND Manipulation</a:t>
            </a:r>
          </a:p>
          <a:p>
            <a:pPr lvl="1"/>
            <a:endParaRPr lang="en-IE" sz="2800" dirty="0"/>
          </a:p>
          <a:p>
            <a:r>
              <a:rPr lang="en-IE" sz="3200" dirty="0"/>
              <a:t>Long-term memory</a:t>
            </a:r>
          </a:p>
        </p:txBody>
      </p:sp>
      <p:sp>
        <p:nvSpPr>
          <p:cNvPr id="4" name="TextBox 3"/>
          <p:cNvSpPr txBox="1"/>
          <p:nvPr/>
        </p:nvSpPr>
        <p:spPr>
          <a:xfrm>
            <a:off x="5949607" y="1768620"/>
            <a:ext cx="3042821" cy="523220"/>
          </a:xfrm>
          <a:prstGeom prst="rect">
            <a:avLst/>
          </a:prstGeom>
          <a:noFill/>
        </p:spPr>
        <p:txBody>
          <a:bodyPr wrap="none" rtlCol="0">
            <a:spAutoFit/>
          </a:bodyPr>
          <a:lstStyle/>
          <a:p>
            <a:r>
              <a:rPr lang="en-IE" sz="2800" dirty="0"/>
              <a:t>“3, 6, 1, 8, 7, 3, 5…”</a:t>
            </a:r>
          </a:p>
        </p:txBody>
      </p:sp>
      <p:sp>
        <p:nvSpPr>
          <p:cNvPr id="5" name="TextBox 4"/>
          <p:cNvSpPr txBox="1"/>
          <p:nvPr/>
        </p:nvSpPr>
        <p:spPr>
          <a:xfrm>
            <a:off x="5949607" y="3460904"/>
            <a:ext cx="3042821" cy="523220"/>
          </a:xfrm>
          <a:prstGeom prst="rect">
            <a:avLst/>
          </a:prstGeom>
          <a:noFill/>
        </p:spPr>
        <p:txBody>
          <a:bodyPr wrap="none" rtlCol="0">
            <a:spAutoFit/>
          </a:bodyPr>
          <a:lstStyle/>
          <a:p>
            <a:r>
              <a:rPr lang="en-IE" sz="2800" dirty="0"/>
              <a:t>“5, 3, 7, 8, 1, 6, 3…”</a:t>
            </a:r>
          </a:p>
        </p:txBody>
      </p:sp>
    </p:spTree>
    <p:extLst>
      <p:ext uri="{BB962C8B-B14F-4D97-AF65-F5344CB8AC3E}">
        <p14:creationId xmlns:p14="http://schemas.microsoft.com/office/powerpoint/2010/main" val="4250678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52161"/>
          </a:xfrm>
        </p:spPr>
        <p:txBody>
          <a:bodyPr>
            <a:normAutofit/>
          </a:bodyPr>
          <a:lstStyle/>
          <a:p>
            <a:r>
              <a:rPr lang="en-IE" dirty="0"/>
              <a:t>Echoic </a:t>
            </a:r>
            <a:br>
              <a:rPr lang="en-IE" dirty="0"/>
            </a:br>
            <a:r>
              <a:rPr lang="en-IE" dirty="0"/>
              <a:t>memory</a:t>
            </a:r>
          </a:p>
        </p:txBody>
      </p:sp>
      <p:sp>
        <p:nvSpPr>
          <p:cNvPr id="3" name="Content Placeholder 2"/>
          <p:cNvSpPr>
            <a:spLocks noGrp="1"/>
          </p:cNvSpPr>
          <p:nvPr>
            <p:ph idx="1"/>
          </p:nvPr>
        </p:nvSpPr>
        <p:spPr>
          <a:xfrm>
            <a:off x="141016" y="1855303"/>
            <a:ext cx="3293677" cy="4933733"/>
          </a:xfrm>
        </p:spPr>
        <p:txBody>
          <a:bodyPr>
            <a:normAutofit fontScale="92500" lnSpcReduction="10000"/>
          </a:bodyPr>
          <a:lstStyle/>
          <a:p>
            <a:r>
              <a:rPr lang="en-IE" sz="2400" dirty="0"/>
              <a:t>Task: detect whether a target deviant pitch occurs in an unpredictable stream of otherwise unvarying tones</a:t>
            </a:r>
          </a:p>
          <a:p>
            <a:endParaRPr lang="en-IE" sz="2400" dirty="0"/>
          </a:p>
          <a:p>
            <a:r>
              <a:rPr lang="en-IE" sz="2400" dirty="0"/>
              <a:t>Hit rate varies lawfully with Stimulus Onset Asynchrony (SOA) and number of standards presented, revealing dual operation of echoic memory and processes of iterative memory consolidation</a:t>
            </a:r>
          </a:p>
        </p:txBody>
      </p:sp>
      <p:pic>
        <p:nvPicPr>
          <p:cNvPr id="4" name="Picture 3"/>
          <p:cNvPicPr>
            <a:picLocks noChangeAspect="1"/>
          </p:cNvPicPr>
          <p:nvPr/>
        </p:nvPicPr>
        <p:blipFill>
          <a:blip r:embed="rId3"/>
          <a:stretch>
            <a:fillRect/>
          </a:stretch>
        </p:blipFill>
        <p:spPr>
          <a:xfrm>
            <a:off x="3440384" y="621912"/>
            <a:ext cx="5562600" cy="2190750"/>
          </a:xfrm>
          <a:prstGeom prst="rect">
            <a:avLst/>
          </a:prstGeom>
        </p:spPr>
      </p:pic>
      <p:pic>
        <p:nvPicPr>
          <p:cNvPr id="5" name="Picture 4"/>
          <p:cNvPicPr>
            <a:picLocks noChangeAspect="1"/>
          </p:cNvPicPr>
          <p:nvPr/>
        </p:nvPicPr>
        <p:blipFill>
          <a:blip r:embed="rId4"/>
          <a:stretch>
            <a:fillRect/>
          </a:stretch>
        </p:blipFill>
        <p:spPr>
          <a:xfrm>
            <a:off x="3596618" y="3026662"/>
            <a:ext cx="2705100" cy="3752850"/>
          </a:xfrm>
          <a:prstGeom prst="rect">
            <a:avLst/>
          </a:prstGeom>
        </p:spPr>
      </p:pic>
      <p:pic>
        <p:nvPicPr>
          <p:cNvPr id="6" name="Picture 5"/>
          <p:cNvPicPr>
            <a:picLocks noChangeAspect="1"/>
          </p:cNvPicPr>
          <p:nvPr/>
        </p:nvPicPr>
        <p:blipFill>
          <a:blip r:embed="rId5"/>
          <a:stretch>
            <a:fillRect/>
          </a:stretch>
        </p:blipFill>
        <p:spPr>
          <a:xfrm>
            <a:off x="6307409" y="3026662"/>
            <a:ext cx="2695575" cy="3762375"/>
          </a:xfrm>
          <a:prstGeom prst="rect">
            <a:avLst/>
          </a:prstGeom>
        </p:spPr>
      </p:pic>
      <p:sp>
        <p:nvSpPr>
          <p:cNvPr id="7" name="TextBox 6">
            <a:extLst>
              <a:ext uri="{FF2B5EF4-FFF2-40B4-BE49-F238E27FC236}">
                <a16:creationId xmlns:a16="http://schemas.microsoft.com/office/drawing/2014/main" id="{5B304E45-B2CA-DC42-AD2D-0360B4EF424D}"/>
              </a:ext>
            </a:extLst>
          </p:cNvPr>
          <p:cNvSpPr txBox="1"/>
          <p:nvPr/>
        </p:nvSpPr>
        <p:spPr>
          <a:xfrm>
            <a:off x="7044961" y="124187"/>
            <a:ext cx="2059282" cy="369332"/>
          </a:xfrm>
          <a:prstGeom prst="rect">
            <a:avLst/>
          </a:prstGeom>
          <a:noFill/>
        </p:spPr>
        <p:txBody>
          <a:bodyPr wrap="none" rtlCol="0">
            <a:spAutoFit/>
          </a:bodyPr>
          <a:lstStyle/>
          <a:p>
            <a:r>
              <a:rPr lang="en-US" dirty="0"/>
              <a:t>Teichert et al (2019)</a:t>
            </a:r>
          </a:p>
        </p:txBody>
      </p:sp>
    </p:spTree>
    <p:extLst>
      <p:ext uri="{BB962C8B-B14F-4D97-AF65-F5344CB8AC3E}">
        <p14:creationId xmlns:p14="http://schemas.microsoft.com/office/powerpoint/2010/main" val="25252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457200" y="274680"/>
            <a:ext cx="8229240" cy="735840"/>
          </a:xfrm>
          <a:prstGeom prst="rect">
            <a:avLst/>
          </a:prstGeom>
        </p:spPr>
        <p:txBody>
          <a:bodyPr anchor="ctr"/>
          <a:lstStyle/>
          <a:p>
            <a:pPr algn="ctr">
              <a:lnSpc>
                <a:spcPct val="100000"/>
              </a:lnSpc>
            </a:pPr>
            <a:r>
              <a:rPr lang="en-US" sz="4000">
                <a:solidFill>
                  <a:srgbClr val="000000"/>
                </a:solidFill>
                <a:latin typeface="Calibri"/>
              </a:rPr>
              <a:t>Psychophysics</a:t>
            </a:r>
            <a:endParaRPr/>
          </a:p>
        </p:txBody>
      </p:sp>
      <p:sp>
        <p:nvSpPr>
          <p:cNvPr id="87" name="TextShape 2"/>
          <p:cNvSpPr txBox="1"/>
          <p:nvPr/>
        </p:nvSpPr>
        <p:spPr>
          <a:xfrm>
            <a:off x="457200" y="1386720"/>
            <a:ext cx="822924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The scientific study of the relationships between </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endParaRPr dirty="0"/>
          </a:p>
          <a:p>
            <a:pPr marL="285750" indent="-285750">
              <a:lnSpc>
                <a:spcPct val="100000"/>
              </a:lnSpc>
              <a:buFont typeface="Arial" panose="020B0604020202020204" pitchFamily="34" charset="0"/>
              <a:buChar char="•"/>
            </a:pPr>
            <a:endParaRPr lang="en-IE" dirty="0"/>
          </a:p>
          <a:p>
            <a:pPr marL="285750" indent="-285750">
              <a:lnSpc>
                <a:spcPct val="100000"/>
              </a:lnSpc>
              <a:buFont typeface="Arial" panose="020B0604020202020204" pitchFamily="34" charset="0"/>
              <a:buChar char="•"/>
            </a:pPr>
            <a:r>
              <a:rPr lang="en-IE" sz="2400" dirty="0"/>
              <a:t>Landmarks:</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Wilhelm Wundt (1879): first Experimental Psychology lab</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G. T. Fechner (1860): </a:t>
            </a:r>
            <a:r>
              <a:rPr lang="en-US" sz="2400" i="1" dirty="0">
                <a:solidFill>
                  <a:srgbClr val="000000"/>
                </a:solidFill>
                <a:latin typeface="Calibri"/>
              </a:rPr>
              <a:t>Elements of Psychophysics</a:t>
            </a:r>
            <a:r>
              <a:rPr lang="en-US" sz="2400" dirty="0">
                <a:solidFill>
                  <a:srgbClr val="000000"/>
                </a:solidFill>
                <a:latin typeface="Calibri"/>
              </a:rPr>
              <a:t> published</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Signal Detection Theory – Green &amp; </a:t>
            </a:r>
            <a:r>
              <a:rPr lang="en-US" sz="2400" dirty="0" err="1">
                <a:solidFill>
                  <a:srgbClr val="000000"/>
                </a:solidFill>
                <a:latin typeface="Calibri"/>
              </a:rPr>
              <a:t>Swets</a:t>
            </a:r>
            <a:r>
              <a:rPr lang="en-US" sz="2400" dirty="0">
                <a:solidFill>
                  <a:srgbClr val="000000"/>
                </a:solidFill>
                <a:latin typeface="Calibri"/>
              </a:rPr>
              <a:t> (1966)</a:t>
            </a:r>
          </a:p>
          <a:p>
            <a:pPr marL="342900" indent="-34290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Broader modern usage: the systematic measurement of </a:t>
            </a:r>
            <a:r>
              <a:rPr lang="en-US" sz="2400" dirty="0" err="1">
                <a:solidFill>
                  <a:srgbClr val="000000"/>
                </a:solidFill>
                <a:latin typeface="Calibri"/>
              </a:rPr>
              <a:t>behaviour</a:t>
            </a:r>
            <a:r>
              <a:rPr lang="en-US" sz="2400" dirty="0">
                <a:solidFill>
                  <a:srgbClr val="000000"/>
                </a:solidFill>
                <a:latin typeface="Calibri"/>
              </a:rPr>
              <a:t> in relation to experimental events</a:t>
            </a:r>
            <a:endParaRPr dirty="0"/>
          </a:p>
          <a:p>
            <a:pPr marL="285750" indent="-285750">
              <a:lnSpc>
                <a:spcPct val="100000"/>
              </a:lnSpc>
              <a:buFont typeface="Arial" panose="020B0604020202020204" pitchFamily="34" charset="0"/>
              <a:buChar char="•"/>
            </a:pPr>
            <a:endParaRPr dirty="0"/>
          </a:p>
        </p:txBody>
      </p:sp>
      <p:sp>
        <p:nvSpPr>
          <p:cNvPr id="2" name="Rectangle 1"/>
          <p:cNvSpPr/>
          <p:nvPr/>
        </p:nvSpPr>
        <p:spPr>
          <a:xfrm>
            <a:off x="1082909" y="1914297"/>
            <a:ext cx="2529730" cy="1446550"/>
          </a:xfrm>
          <a:prstGeom prst="rect">
            <a:avLst/>
          </a:prstGeom>
        </p:spPr>
        <p:txBody>
          <a:bodyPr wrap="none">
            <a:spAutoFit/>
          </a:bodyPr>
          <a:lstStyle/>
          <a:p>
            <a:pPr algn="ctr"/>
            <a:r>
              <a:rPr lang="en-US" sz="2800" dirty="0">
                <a:solidFill>
                  <a:srgbClr val="000000"/>
                </a:solidFill>
              </a:rPr>
              <a:t>Stimuli</a:t>
            </a:r>
          </a:p>
          <a:p>
            <a:pPr algn="ctr"/>
            <a:r>
              <a:rPr lang="en-US" sz="3200" dirty="0">
                <a:solidFill>
                  <a:srgbClr val="000000"/>
                </a:solidFill>
                <a:latin typeface="Symbol"/>
              </a:rPr>
              <a:t>F</a:t>
            </a:r>
          </a:p>
          <a:p>
            <a:pPr algn="ctr"/>
            <a:r>
              <a:rPr lang="en-US" sz="2800" dirty="0">
                <a:solidFill>
                  <a:srgbClr val="000000"/>
                </a:solidFill>
              </a:rPr>
              <a:t>physical domain</a:t>
            </a:r>
            <a:endParaRPr lang="en-IE" sz="2800" dirty="0"/>
          </a:p>
        </p:txBody>
      </p:sp>
      <p:sp>
        <p:nvSpPr>
          <p:cNvPr id="5" name="Rectangle 4"/>
          <p:cNvSpPr/>
          <p:nvPr/>
        </p:nvSpPr>
        <p:spPr>
          <a:xfrm>
            <a:off x="4919073" y="1896076"/>
            <a:ext cx="3307637" cy="1446550"/>
          </a:xfrm>
          <a:prstGeom prst="rect">
            <a:avLst/>
          </a:prstGeom>
        </p:spPr>
        <p:txBody>
          <a:bodyPr wrap="none">
            <a:spAutoFit/>
          </a:bodyPr>
          <a:lstStyle/>
          <a:p>
            <a:pPr algn="ctr"/>
            <a:r>
              <a:rPr lang="en-US" sz="2800" dirty="0">
                <a:solidFill>
                  <a:srgbClr val="000000"/>
                </a:solidFill>
              </a:rPr>
              <a:t>Sensations</a:t>
            </a:r>
          </a:p>
          <a:p>
            <a:pPr algn="ctr"/>
            <a:r>
              <a:rPr lang="en-US" sz="3200" dirty="0">
                <a:solidFill>
                  <a:srgbClr val="000000"/>
                </a:solidFill>
                <a:latin typeface="Symbol"/>
              </a:rPr>
              <a:t>Y</a:t>
            </a:r>
          </a:p>
          <a:p>
            <a:pPr algn="ctr"/>
            <a:r>
              <a:rPr lang="en-US" sz="2800" dirty="0">
                <a:solidFill>
                  <a:srgbClr val="000000"/>
                </a:solidFill>
              </a:rPr>
              <a:t>psychological domain</a:t>
            </a:r>
            <a:endParaRPr lang="en-IE" sz="2800" dirty="0"/>
          </a:p>
        </p:txBody>
      </p:sp>
      <p:cxnSp>
        <p:nvCxnSpPr>
          <p:cNvPr id="4" name="Straight Arrow Connector 3"/>
          <p:cNvCxnSpPr/>
          <p:nvPr/>
        </p:nvCxnSpPr>
        <p:spPr>
          <a:xfrm>
            <a:off x="3803073" y="2637572"/>
            <a:ext cx="1116000" cy="0"/>
          </a:xfrm>
          <a:prstGeom prst="straightConnector1">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3024" y="6488668"/>
            <a:ext cx="6263510" cy="369332"/>
          </a:xfrm>
          <a:prstGeom prst="rect">
            <a:avLst/>
          </a:prstGeom>
          <a:noFill/>
        </p:spPr>
        <p:txBody>
          <a:bodyPr wrap="none">
            <a:spAutoFit/>
          </a:bodyPr>
          <a:lstStyle/>
          <a:p>
            <a:pPr fontAlgn="auto">
              <a:spcBef>
                <a:spcPts val="0"/>
              </a:spcBef>
              <a:spcAft>
                <a:spcPts val="0"/>
              </a:spcAft>
              <a:defRPr/>
            </a:pPr>
            <a:r>
              <a:rPr lang="en-US" dirty="0">
                <a:solidFill>
                  <a:schemeClr val="tx1">
                    <a:lumMod val="65000"/>
                    <a:lumOff val="35000"/>
                  </a:schemeClr>
                </a:solidFill>
                <a:latin typeface="+mn-lt"/>
                <a:cs typeface="+mn-cs"/>
              </a:rPr>
              <a:t>Source: </a:t>
            </a:r>
            <a:r>
              <a:rPr lang="en-US" dirty="0" err="1">
                <a:solidFill>
                  <a:schemeClr val="tx1">
                    <a:lumMod val="65000"/>
                    <a:lumOff val="35000"/>
                  </a:schemeClr>
                </a:solidFill>
                <a:latin typeface="+mn-lt"/>
                <a:cs typeface="+mn-cs"/>
              </a:rPr>
              <a:t>Gescheider</a:t>
            </a:r>
            <a:r>
              <a:rPr lang="en-US" dirty="0">
                <a:solidFill>
                  <a:schemeClr val="tx1">
                    <a:lumMod val="65000"/>
                    <a:lumOff val="35000"/>
                  </a:schemeClr>
                </a:solidFill>
                <a:latin typeface="+mn-lt"/>
                <a:cs typeface="+mn-cs"/>
              </a:rPr>
              <a:t> GA, Psychophysics: The Fundamentals (1997)</a:t>
            </a:r>
          </a:p>
        </p:txBody>
      </p:sp>
    </p:spTree>
    <p:extLst>
      <p:ext uri="{BB962C8B-B14F-4D97-AF65-F5344CB8AC3E}">
        <p14:creationId xmlns:p14="http://schemas.microsoft.com/office/powerpoint/2010/main" val="37664201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52161"/>
          </a:xfrm>
        </p:spPr>
        <p:txBody>
          <a:bodyPr>
            <a:normAutofit/>
          </a:bodyPr>
          <a:lstStyle/>
          <a:p>
            <a:r>
              <a:rPr lang="en-IE" dirty="0"/>
              <a:t>Working memory Tasks</a:t>
            </a:r>
          </a:p>
        </p:txBody>
      </p:sp>
      <p:sp>
        <p:nvSpPr>
          <p:cNvPr id="3" name="Content Placeholder 2"/>
          <p:cNvSpPr>
            <a:spLocks noGrp="1"/>
          </p:cNvSpPr>
          <p:nvPr>
            <p:ph idx="1"/>
          </p:nvPr>
        </p:nvSpPr>
        <p:spPr>
          <a:xfrm>
            <a:off x="628650" y="1905305"/>
            <a:ext cx="7886700" cy="4271658"/>
          </a:xfrm>
        </p:spPr>
        <p:txBody>
          <a:bodyPr/>
          <a:lstStyle/>
          <a:p>
            <a:endParaRPr lang="en-IE" dirty="0"/>
          </a:p>
        </p:txBody>
      </p:sp>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65633" b="1818"/>
          <a:stretch/>
        </p:blipFill>
        <p:spPr bwMode="auto">
          <a:xfrm>
            <a:off x="755729" y="1640834"/>
            <a:ext cx="2673350" cy="480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 name="TextBox 1"/>
          <p:cNvSpPr txBox="1">
            <a:spLocks noChangeArrowheads="1"/>
          </p:cNvSpPr>
          <p:nvPr/>
        </p:nvSpPr>
        <p:spPr bwMode="auto">
          <a:xfrm>
            <a:off x="1789642" y="4724162"/>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800" dirty="0"/>
              <a:t>Colby et al (1996)</a:t>
            </a:r>
          </a:p>
        </p:txBody>
      </p:sp>
      <p:sp>
        <p:nvSpPr>
          <p:cNvPr id="9" name="TextBox 1"/>
          <p:cNvSpPr txBox="1">
            <a:spLocks noChangeArrowheads="1"/>
          </p:cNvSpPr>
          <p:nvPr/>
        </p:nvSpPr>
        <p:spPr bwMode="auto">
          <a:xfrm rot="16200000">
            <a:off x="-220583" y="4862513"/>
            <a:ext cx="1347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dirty="0"/>
              <a:t>Spikes/s</a:t>
            </a:r>
          </a:p>
        </p:txBody>
      </p:sp>
      <p:sp>
        <p:nvSpPr>
          <p:cNvPr id="10" name="TextBox 2"/>
          <p:cNvSpPr txBox="1">
            <a:spLocks noChangeArrowheads="1"/>
          </p:cNvSpPr>
          <p:nvPr/>
        </p:nvSpPr>
        <p:spPr bwMode="auto">
          <a:xfrm>
            <a:off x="1119810" y="6208072"/>
            <a:ext cx="766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a:t>time</a:t>
            </a:r>
          </a:p>
        </p:txBody>
      </p:sp>
      <p:cxnSp>
        <p:nvCxnSpPr>
          <p:cNvPr id="11" name="Straight Arrow Connector 10"/>
          <p:cNvCxnSpPr/>
          <p:nvPr/>
        </p:nvCxnSpPr>
        <p:spPr bwMode="auto">
          <a:xfrm>
            <a:off x="1958010" y="6441434"/>
            <a:ext cx="636588" cy="0"/>
          </a:xfrm>
          <a:prstGeom prst="straightConnector1">
            <a:avLst/>
          </a:prstGeom>
          <a:solidFill>
            <a:schemeClr val="accent1"/>
          </a:solidFill>
          <a:ln w="28575"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4626" name="Picture 2" descr="Modifications of Delay-Match-to-Sample (DMS) task. (I) In the original... |  Download Scientific Diagram"/>
          <p:cNvPicPr>
            <a:picLocks noChangeAspect="1" noChangeArrowheads="1"/>
          </p:cNvPicPr>
          <p:nvPr/>
        </p:nvPicPr>
        <p:blipFill rotWithShape="1">
          <a:blip r:embed="rId4">
            <a:extLst>
              <a:ext uri="{28A0092B-C50C-407E-A947-70E740481C1C}">
                <a14:useLocalDpi xmlns:a14="http://schemas.microsoft.com/office/drawing/2010/main" val="0"/>
              </a:ext>
            </a:extLst>
          </a:blip>
          <a:srcRect b="50228"/>
          <a:stretch/>
        </p:blipFill>
        <p:spPr bwMode="auto">
          <a:xfrm>
            <a:off x="4268425" y="2061563"/>
            <a:ext cx="4875575" cy="24613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74166" y="1607239"/>
            <a:ext cx="2970493" cy="400110"/>
          </a:xfrm>
          <a:prstGeom prst="rect">
            <a:avLst/>
          </a:prstGeom>
          <a:noFill/>
        </p:spPr>
        <p:txBody>
          <a:bodyPr wrap="none" rtlCol="0">
            <a:spAutoFit/>
          </a:bodyPr>
          <a:lstStyle/>
          <a:p>
            <a:r>
              <a:rPr lang="en-IE" sz="2000" b="1" dirty="0"/>
              <a:t>Delayed Match-To-Sample</a:t>
            </a:r>
          </a:p>
        </p:txBody>
      </p:sp>
      <p:pic>
        <p:nvPicPr>
          <p:cNvPr id="157698" name="Picture 2" descr="Spatiotemporal and spectral dynamics of multi‐item working memory as  revealed by the n‐back task using MEG - Costers - 2020 - Human Brain  Mapping - Wiley Online Library">
            <a:extLst>
              <a:ext uri="{FF2B5EF4-FFF2-40B4-BE49-F238E27FC236}">
                <a16:creationId xmlns:a16="http://schemas.microsoft.com/office/drawing/2014/main" id="{A1A1C280-A2BA-5648-AA69-EC7D44840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8802" y="4679140"/>
            <a:ext cx="4865198" cy="221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7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28415"/>
          </a:xfrm>
        </p:spPr>
        <p:txBody>
          <a:bodyPr>
            <a:normAutofit/>
          </a:bodyPr>
          <a:lstStyle/>
          <a:p>
            <a:r>
              <a:rPr lang="en-IE" dirty="0"/>
              <a:t>Working memory</a:t>
            </a:r>
          </a:p>
        </p:txBody>
      </p:sp>
      <p:pic>
        <p:nvPicPr>
          <p:cNvPr id="4" name="Picture 3"/>
          <p:cNvPicPr>
            <a:picLocks noChangeAspect="1"/>
          </p:cNvPicPr>
          <p:nvPr/>
        </p:nvPicPr>
        <p:blipFill>
          <a:blip r:embed="rId3"/>
          <a:stretch>
            <a:fillRect/>
          </a:stretch>
        </p:blipFill>
        <p:spPr>
          <a:xfrm>
            <a:off x="3067705" y="2305878"/>
            <a:ext cx="6072169" cy="4533548"/>
          </a:xfrm>
          <a:prstGeom prst="rect">
            <a:avLst/>
          </a:prstGeom>
        </p:spPr>
      </p:pic>
      <p:pic>
        <p:nvPicPr>
          <p:cNvPr id="5" name="Picture 4"/>
          <p:cNvPicPr>
            <a:picLocks noChangeAspect="1"/>
          </p:cNvPicPr>
          <p:nvPr/>
        </p:nvPicPr>
        <p:blipFill>
          <a:blip r:embed="rId4"/>
          <a:stretch>
            <a:fillRect/>
          </a:stretch>
        </p:blipFill>
        <p:spPr>
          <a:xfrm>
            <a:off x="5713801" y="338621"/>
            <a:ext cx="3213340" cy="1839465"/>
          </a:xfrm>
          <a:prstGeom prst="rect">
            <a:avLst/>
          </a:prstGeom>
        </p:spPr>
      </p:pic>
      <p:pic>
        <p:nvPicPr>
          <p:cNvPr id="6" name="Picture 5"/>
          <p:cNvPicPr>
            <a:picLocks noChangeAspect="1"/>
          </p:cNvPicPr>
          <p:nvPr/>
        </p:nvPicPr>
        <p:blipFill rotWithShape="1">
          <a:blip r:embed="rId5"/>
          <a:srcRect l="51657"/>
          <a:stretch/>
        </p:blipFill>
        <p:spPr>
          <a:xfrm>
            <a:off x="399793" y="4416777"/>
            <a:ext cx="2354109" cy="1969220"/>
          </a:xfrm>
          <a:prstGeom prst="rect">
            <a:avLst/>
          </a:prstGeom>
        </p:spPr>
      </p:pic>
      <p:sp>
        <p:nvSpPr>
          <p:cNvPr id="3" name="TextBox 2">
            <a:extLst>
              <a:ext uri="{FF2B5EF4-FFF2-40B4-BE49-F238E27FC236}">
                <a16:creationId xmlns:a16="http://schemas.microsoft.com/office/drawing/2014/main" id="{A7272487-0D76-894F-BE44-2900E8B304D5}"/>
              </a:ext>
            </a:extLst>
          </p:cNvPr>
          <p:cNvSpPr txBox="1"/>
          <p:nvPr/>
        </p:nvSpPr>
        <p:spPr>
          <a:xfrm>
            <a:off x="3546911" y="1236667"/>
            <a:ext cx="2050177" cy="369332"/>
          </a:xfrm>
          <a:prstGeom prst="rect">
            <a:avLst/>
          </a:prstGeom>
          <a:noFill/>
        </p:spPr>
        <p:txBody>
          <a:bodyPr wrap="none" rtlCol="0">
            <a:spAutoFit/>
          </a:bodyPr>
          <a:lstStyle/>
          <a:p>
            <a:r>
              <a:rPr lang="en-US" dirty="0"/>
              <a:t>Luck &amp; Vogel (2013)</a:t>
            </a:r>
          </a:p>
        </p:txBody>
      </p:sp>
      <p:pic>
        <p:nvPicPr>
          <p:cNvPr id="7" name="Picture 6">
            <a:extLst>
              <a:ext uri="{FF2B5EF4-FFF2-40B4-BE49-F238E27FC236}">
                <a16:creationId xmlns:a16="http://schemas.microsoft.com/office/drawing/2014/main" id="{D79A48E4-4FB6-EE4C-B820-E83EE52AD974}"/>
              </a:ext>
            </a:extLst>
          </p:cNvPr>
          <p:cNvPicPr>
            <a:picLocks noChangeAspect="1"/>
          </p:cNvPicPr>
          <p:nvPr/>
        </p:nvPicPr>
        <p:blipFill rotWithShape="1">
          <a:blip r:embed="rId5"/>
          <a:srcRect r="48343"/>
          <a:stretch/>
        </p:blipFill>
        <p:spPr>
          <a:xfrm>
            <a:off x="399793" y="2178086"/>
            <a:ext cx="2515512" cy="1969220"/>
          </a:xfrm>
          <a:prstGeom prst="rect">
            <a:avLst/>
          </a:prstGeom>
        </p:spPr>
      </p:pic>
      <p:sp>
        <p:nvSpPr>
          <p:cNvPr id="8" name="TextBox 7">
            <a:extLst>
              <a:ext uri="{FF2B5EF4-FFF2-40B4-BE49-F238E27FC236}">
                <a16:creationId xmlns:a16="http://schemas.microsoft.com/office/drawing/2014/main" id="{70755BE4-14D1-D74F-97BA-9F9CA76036A3}"/>
              </a:ext>
            </a:extLst>
          </p:cNvPr>
          <p:cNvSpPr txBox="1"/>
          <p:nvPr/>
        </p:nvSpPr>
        <p:spPr>
          <a:xfrm>
            <a:off x="874643" y="1669774"/>
            <a:ext cx="1106585" cy="369332"/>
          </a:xfrm>
          <a:prstGeom prst="rect">
            <a:avLst/>
          </a:prstGeom>
          <a:noFill/>
        </p:spPr>
        <p:txBody>
          <a:bodyPr wrap="none" rtlCol="0">
            <a:spAutoFit/>
          </a:bodyPr>
          <a:lstStyle/>
          <a:p>
            <a:r>
              <a:rPr lang="en-US" dirty="0"/>
              <a:t>simulated</a:t>
            </a:r>
          </a:p>
        </p:txBody>
      </p:sp>
      <p:sp>
        <p:nvSpPr>
          <p:cNvPr id="9" name="TextBox 8">
            <a:extLst>
              <a:ext uri="{FF2B5EF4-FFF2-40B4-BE49-F238E27FC236}">
                <a16:creationId xmlns:a16="http://schemas.microsoft.com/office/drawing/2014/main" id="{18CCF3F3-54B8-7240-BE57-2CC8B25704C0}"/>
              </a:ext>
            </a:extLst>
          </p:cNvPr>
          <p:cNvSpPr txBox="1"/>
          <p:nvPr/>
        </p:nvSpPr>
        <p:spPr>
          <a:xfrm>
            <a:off x="1198565" y="4136435"/>
            <a:ext cx="540725" cy="369332"/>
          </a:xfrm>
          <a:prstGeom prst="rect">
            <a:avLst/>
          </a:prstGeom>
          <a:noFill/>
        </p:spPr>
        <p:txBody>
          <a:bodyPr wrap="none" rtlCol="0">
            <a:spAutoFit/>
          </a:bodyPr>
          <a:lstStyle/>
          <a:p>
            <a:r>
              <a:rPr lang="en-US" dirty="0"/>
              <a:t>real</a:t>
            </a:r>
          </a:p>
        </p:txBody>
      </p:sp>
    </p:spTree>
    <p:extLst>
      <p:ext uri="{BB962C8B-B14F-4D97-AF65-F5344CB8AC3E}">
        <p14:creationId xmlns:p14="http://schemas.microsoft.com/office/powerpoint/2010/main" val="14257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57200" y="128588"/>
            <a:ext cx="8224838" cy="1090612"/>
          </a:xfrm>
        </p:spPr>
        <p:txBody>
          <a:bodyPr/>
          <a:lstStyle/>
          <a:p>
            <a:r>
              <a:rPr lang="en-US" altLang="en-US" dirty="0">
                <a:latin typeface="Calibri" panose="020F0502020204030204" pitchFamily="34" charset="0"/>
              </a:rPr>
              <a:t>Typical </a:t>
            </a:r>
            <a:r>
              <a:rPr lang="en-US" altLang="en-US" dirty="0" err="1">
                <a:latin typeface="Calibri" panose="020F0502020204030204" pitchFamily="34" charset="0"/>
              </a:rPr>
              <a:t>memorisation</a:t>
            </a:r>
            <a:r>
              <a:rPr lang="en-US" altLang="en-US" dirty="0">
                <a:latin typeface="Calibri" panose="020F0502020204030204" pitchFamily="34" charset="0"/>
              </a:rPr>
              <a:t> Paradigm</a:t>
            </a:r>
          </a:p>
        </p:txBody>
      </p:sp>
      <p:sp>
        <p:nvSpPr>
          <p:cNvPr id="71683" name="TextBox 6"/>
          <p:cNvSpPr txBox="1">
            <a:spLocks noChangeArrowheads="1"/>
          </p:cNvSpPr>
          <p:nvPr/>
        </p:nvSpPr>
        <p:spPr bwMode="auto">
          <a:xfrm>
            <a:off x="1905000" y="1076325"/>
            <a:ext cx="5446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800">
                <a:latin typeface="Calibri" panose="020F0502020204030204" pitchFamily="34" charset="0"/>
              </a:rPr>
              <a:t>“Difference due to memory” (“Dm”)</a:t>
            </a:r>
          </a:p>
        </p:txBody>
      </p:sp>
      <p:sp>
        <p:nvSpPr>
          <p:cNvPr id="4" name="TextBox 3"/>
          <p:cNvSpPr txBox="1"/>
          <p:nvPr/>
        </p:nvSpPr>
        <p:spPr>
          <a:xfrm>
            <a:off x="152400" y="4495800"/>
            <a:ext cx="12954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desk</a:t>
            </a:r>
          </a:p>
        </p:txBody>
      </p:sp>
      <p:sp>
        <p:nvSpPr>
          <p:cNvPr id="5" name="TextBox 4"/>
          <p:cNvSpPr txBox="1"/>
          <p:nvPr/>
        </p:nvSpPr>
        <p:spPr>
          <a:xfrm>
            <a:off x="896938" y="3886200"/>
            <a:ext cx="1465262" cy="523875"/>
          </a:xfrm>
          <a:prstGeom prst="rect">
            <a:avLst/>
          </a:prstGeom>
          <a:noFill/>
          <a:ln>
            <a:solidFill>
              <a:schemeClr val="accent2">
                <a:lumMod val="60000"/>
                <a:lumOff val="40000"/>
              </a:schemeClr>
            </a:solidFill>
          </a:ln>
        </p:spPr>
        <p:txBody>
          <a:bodyPr wrap="none">
            <a:spAutoFit/>
          </a:bodyPr>
          <a:lstStyle/>
          <a:p>
            <a:pPr algn="ctr" eaLnBrk="1" hangingPunct="1">
              <a:defRPr/>
            </a:pPr>
            <a:r>
              <a:rPr lang="en-US" sz="2800" dirty="0">
                <a:latin typeface="Calibri" panose="020F0502020204030204" pitchFamily="34" charset="0"/>
                <a:ea typeface="ＭＳ Ｐゴシック" charset="-128"/>
              </a:rPr>
              <a:t>beetroot</a:t>
            </a:r>
          </a:p>
        </p:txBody>
      </p:sp>
      <p:sp>
        <p:nvSpPr>
          <p:cNvPr id="9" name="TextBox 8"/>
          <p:cNvSpPr txBox="1"/>
          <p:nvPr/>
        </p:nvSpPr>
        <p:spPr>
          <a:xfrm>
            <a:off x="2667000" y="2667000"/>
            <a:ext cx="14478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child</a:t>
            </a:r>
          </a:p>
        </p:txBody>
      </p:sp>
      <p:sp>
        <p:nvSpPr>
          <p:cNvPr id="10" name="TextBox 9"/>
          <p:cNvSpPr txBox="1"/>
          <p:nvPr/>
        </p:nvSpPr>
        <p:spPr>
          <a:xfrm>
            <a:off x="1828800" y="3276600"/>
            <a:ext cx="14478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guitar</a:t>
            </a:r>
          </a:p>
        </p:txBody>
      </p:sp>
      <p:cxnSp>
        <p:nvCxnSpPr>
          <p:cNvPr id="71688" name="Straight Arrow Connector 11"/>
          <p:cNvCxnSpPr>
            <a:cxnSpLocks noChangeShapeType="1"/>
          </p:cNvCxnSpPr>
          <p:nvPr/>
        </p:nvCxnSpPr>
        <p:spPr bwMode="auto">
          <a:xfrm flipV="1">
            <a:off x="1447800" y="3276600"/>
            <a:ext cx="2819400" cy="190500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1689" name="TextBox 20"/>
          <p:cNvSpPr txBox="1">
            <a:spLocks noChangeArrowheads="1"/>
          </p:cNvSpPr>
          <p:nvPr/>
        </p:nvSpPr>
        <p:spPr bwMode="auto">
          <a:xfrm>
            <a:off x="1066800" y="1828800"/>
            <a:ext cx="243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“encoding phase”</a:t>
            </a:r>
          </a:p>
        </p:txBody>
      </p:sp>
      <p:sp>
        <p:nvSpPr>
          <p:cNvPr id="71690" name="TextBox 21"/>
          <p:cNvSpPr txBox="1">
            <a:spLocks noChangeArrowheads="1"/>
          </p:cNvSpPr>
          <p:nvPr/>
        </p:nvSpPr>
        <p:spPr bwMode="auto">
          <a:xfrm>
            <a:off x="4495800" y="3352800"/>
            <a:ext cx="1052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5400" b="1">
                <a:latin typeface="Calibri" panose="020F0502020204030204" pitchFamily="34" charset="0"/>
              </a:rPr>
              <a:t>. . .</a:t>
            </a:r>
          </a:p>
        </p:txBody>
      </p:sp>
      <p:sp>
        <p:nvSpPr>
          <p:cNvPr id="23" name="TextBox 22"/>
          <p:cNvSpPr txBox="1"/>
          <p:nvPr/>
        </p:nvSpPr>
        <p:spPr>
          <a:xfrm>
            <a:off x="6553200" y="3429000"/>
            <a:ext cx="1265238"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guitar</a:t>
            </a:r>
          </a:p>
        </p:txBody>
      </p:sp>
      <p:sp>
        <p:nvSpPr>
          <p:cNvPr id="71692" name="TextBox 23"/>
          <p:cNvSpPr txBox="1">
            <a:spLocks noChangeArrowheads="1"/>
          </p:cNvSpPr>
          <p:nvPr/>
        </p:nvSpPr>
        <p:spPr bwMode="auto">
          <a:xfrm>
            <a:off x="6324600" y="1828800"/>
            <a:ext cx="159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Later recall</a:t>
            </a:r>
          </a:p>
        </p:txBody>
      </p:sp>
      <p:sp>
        <p:nvSpPr>
          <p:cNvPr id="71693" name="TextBox 24"/>
          <p:cNvSpPr txBox="1">
            <a:spLocks noChangeArrowheads="1"/>
          </p:cNvSpPr>
          <p:nvPr/>
        </p:nvSpPr>
        <p:spPr bwMode="auto">
          <a:xfrm>
            <a:off x="6400800" y="4114800"/>
            <a:ext cx="1905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Have you seen this word?</a:t>
            </a:r>
          </a:p>
        </p:txBody>
      </p:sp>
      <p:sp>
        <p:nvSpPr>
          <p:cNvPr id="71694" name="TextBox 25"/>
          <p:cNvSpPr txBox="1">
            <a:spLocks noChangeArrowheads="1"/>
          </p:cNvSpPr>
          <p:nvPr/>
        </p:nvSpPr>
        <p:spPr bwMode="auto">
          <a:xfrm>
            <a:off x="2895600" y="4267200"/>
            <a:ext cx="1290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Trial series</a:t>
            </a:r>
          </a:p>
        </p:txBody>
      </p:sp>
      <p:grpSp>
        <p:nvGrpSpPr>
          <p:cNvPr id="2" name="Group 42"/>
          <p:cNvGrpSpPr>
            <a:grpSpLocks/>
          </p:cNvGrpSpPr>
          <p:nvPr/>
        </p:nvGrpSpPr>
        <p:grpSpPr bwMode="auto">
          <a:xfrm>
            <a:off x="3348038" y="5180013"/>
            <a:ext cx="4271962" cy="1677987"/>
            <a:chOff x="3348098" y="5180805"/>
            <a:chExt cx="4271902" cy="1677195"/>
          </a:xfrm>
        </p:grpSpPr>
        <p:cxnSp>
          <p:nvCxnSpPr>
            <p:cNvPr id="71696" name="Straight Connector 27"/>
            <p:cNvCxnSpPr>
              <a:cxnSpLocks noChangeShapeType="1"/>
            </p:cNvCxnSpPr>
            <p:nvPr/>
          </p:nvCxnSpPr>
          <p:spPr bwMode="auto">
            <a:xfrm rot="5400000">
              <a:off x="2701192" y="5827711"/>
              <a:ext cx="1295400" cy="158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1697" name="Straight Connector 28"/>
            <p:cNvCxnSpPr>
              <a:cxnSpLocks noChangeShapeType="1"/>
            </p:cNvCxnSpPr>
            <p:nvPr/>
          </p:nvCxnSpPr>
          <p:spPr bwMode="auto">
            <a:xfrm rot="10800000">
              <a:off x="3348892" y="6475411"/>
              <a:ext cx="2209800" cy="158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71698" name="Freeform 35"/>
            <p:cNvSpPr>
              <a:spLocks noChangeArrowheads="1"/>
            </p:cNvSpPr>
            <p:nvPr/>
          </p:nvSpPr>
          <p:spPr bwMode="auto">
            <a:xfrm>
              <a:off x="3348892" y="5865811"/>
              <a:ext cx="2183642" cy="391236"/>
            </a:xfrm>
            <a:custGeom>
              <a:avLst/>
              <a:gdLst>
                <a:gd name="T0" fmla="*/ 0 w 2183642"/>
                <a:gd name="T1" fmla="*/ 391236 h 391236"/>
                <a:gd name="T2" fmla="*/ 1460311 w 2183642"/>
                <a:gd name="T3" fmla="*/ 9099 h 391236"/>
                <a:gd name="T4" fmla="*/ 2183642 w 2183642"/>
                <a:gd name="T5" fmla="*/ 336645 h 391236"/>
                <a:gd name="T6" fmla="*/ 0 60000 65536"/>
                <a:gd name="T7" fmla="*/ 0 60000 65536"/>
                <a:gd name="T8" fmla="*/ 0 60000 65536"/>
                <a:gd name="T9" fmla="*/ 0 w 2183642"/>
                <a:gd name="T10" fmla="*/ 0 h 391236"/>
                <a:gd name="T11" fmla="*/ 2183642 w 2183642"/>
                <a:gd name="T12" fmla="*/ 391236 h 391236"/>
              </a:gdLst>
              <a:ahLst/>
              <a:cxnLst>
                <a:cxn ang="T6">
                  <a:pos x="T0" y="T1"/>
                </a:cxn>
                <a:cxn ang="T7">
                  <a:pos x="T2" y="T3"/>
                </a:cxn>
                <a:cxn ang="T8">
                  <a:pos x="T4" y="T5"/>
                </a:cxn>
              </a:cxnLst>
              <a:rect l="T9" t="T10" r="T11" b="T12"/>
              <a:pathLst>
                <a:path w="2183642" h="391236">
                  <a:moveTo>
                    <a:pt x="0" y="391236"/>
                  </a:moveTo>
                  <a:cubicBezTo>
                    <a:pt x="548185" y="204717"/>
                    <a:pt x="1096371" y="18198"/>
                    <a:pt x="1460311" y="9099"/>
                  </a:cubicBezTo>
                  <a:cubicBezTo>
                    <a:pt x="1824251" y="0"/>
                    <a:pt x="2183642" y="336645"/>
                    <a:pt x="2183642" y="336645"/>
                  </a:cubicBezTo>
                </a:path>
              </a:pathLst>
            </a:cu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IE"/>
            </a:p>
          </p:txBody>
        </p:sp>
        <p:sp>
          <p:nvSpPr>
            <p:cNvPr id="71699" name="Freeform 37"/>
            <p:cNvSpPr>
              <a:spLocks noChangeArrowheads="1"/>
            </p:cNvSpPr>
            <p:nvPr/>
          </p:nvSpPr>
          <p:spPr bwMode="auto">
            <a:xfrm>
              <a:off x="3348892" y="5408611"/>
              <a:ext cx="2183642" cy="848436"/>
            </a:xfrm>
            <a:custGeom>
              <a:avLst/>
              <a:gdLst>
                <a:gd name="T0" fmla="*/ 0 w 2183642"/>
                <a:gd name="T1" fmla="*/ 18764639 h 391236"/>
                <a:gd name="T2" fmla="*/ 1460311 w 2183642"/>
                <a:gd name="T3" fmla="*/ 436410 h 391236"/>
                <a:gd name="T4" fmla="*/ 2183642 w 2183642"/>
                <a:gd name="T5" fmla="*/ 16146320 h 391236"/>
                <a:gd name="T6" fmla="*/ 0 60000 65536"/>
                <a:gd name="T7" fmla="*/ 0 60000 65536"/>
                <a:gd name="T8" fmla="*/ 0 60000 65536"/>
                <a:gd name="T9" fmla="*/ 0 w 2183642"/>
                <a:gd name="T10" fmla="*/ 0 h 391236"/>
                <a:gd name="T11" fmla="*/ 2183642 w 2183642"/>
                <a:gd name="T12" fmla="*/ 391236 h 391236"/>
              </a:gdLst>
              <a:ahLst/>
              <a:cxnLst>
                <a:cxn ang="T6">
                  <a:pos x="T0" y="T1"/>
                </a:cxn>
                <a:cxn ang="T7">
                  <a:pos x="T2" y="T3"/>
                </a:cxn>
                <a:cxn ang="T8">
                  <a:pos x="T4" y="T5"/>
                </a:cxn>
              </a:cxnLst>
              <a:rect l="T9" t="T10" r="T11" b="T12"/>
              <a:pathLst>
                <a:path w="2183642" h="391236">
                  <a:moveTo>
                    <a:pt x="0" y="391236"/>
                  </a:moveTo>
                  <a:cubicBezTo>
                    <a:pt x="548185" y="204717"/>
                    <a:pt x="1096371" y="18198"/>
                    <a:pt x="1460311" y="9099"/>
                  </a:cubicBezTo>
                  <a:cubicBezTo>
                    <a:pt x="1824251" y="0"/>
                    <a:pt x="2183642" y="336645"/>
                    <a:pt x="2183642" y="336645"/>
                  </a:cubicBezTo>
                </a:path>
              </a:pathLst>
            </a:custGeom>
            <a:noFill/>
            <a:ln w="381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IE"/>
            </a:p>
          </p:txBody>
        </p:sp>
        <p:sp>
          <p:nvSpPr>
            <p:cNvPr id="71700" name="TextBox 38"/>
            <p:cNvSpPr txBox="1">
              <a:spLocks noChangeArrowheads="1"/>
            </p:cNvSpPr>
            <p:nvPr/>
          </p:nvSpPr>
          <p:spPr bwMode="auto">
            <a:xfrm>
              <a:off x="5482492" y="5408611"/>
              <a:ext cx="21375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solidFill>
                    <a:srgbClr val="002060"/>
                  </a:solidFill>
                  <a:latin typeface="Calibri" panose="020F0502020204030204" pitchFamily="34" charset="0"/>
                </a:rPr>
                <a:t>Later remembered</a:t>
              </a:r>
            </a:p>
          </p:txBody>
        </p:sp>
        <p:sp>
          <p:nvSpPr>
            <p:cNvPr id="71701" name="TextBox 39"/>
            <p:cNvSpPr txBox="1">
              <a:spLocks noChangeArrowheads="1"/>
            </p:cNvSpPr>
            <p:nvPr/>
          </p:nvSpPr>
          <p:spPr bwMode="auto">
            <a:xfrm>
              <a:off x="5634892" y="5942011"/>
              <a:ext cx="1748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solidFill>
                    <a:srgbClr val="FF0000"/>
                  </a:solidFill>
                  <a:latin typeface="Calibri" panose="020F0502020204030204" pitchFamily="34" charset="0"/>
                </a:rPr>
                <a:t>Later forgotten</a:t>
              </a:r>
            </a:p>
          </p:txBody>
        </p:sp>
        <p:sp>
          <p:nvSpPr>
            <p:cNvPr id="71702" name="TextBox 40"/>
            <p:cNvSpPr txBox="1">
              <a:spLocks noChangeArrowheads="1"/>
            </p:cNvSpPr>
            <p:nvPr/>
          </p:nvSpPr>
          <p:spPr bwMode="auto">
            <a:xfrm>
              <a:off x="3886200" y="6457890"/>
              <a:ext cx="122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Time (ms)</a:t>
              </a:r>
            </a:p>
          </p:txBody>
        </p:sp>
      </p:grpSp>
    </p:spTree>
    <p:extLst>
      <p:ext uri="{BB962C8B-B14F-4D97-AF65-F5344CB8AC3E}">
        <p14:creationId xmlns:p14="http://schemas.microsoft.com/office/powerpoint/2010/main" val="2266220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pic>
        <p:nvPicPr>
          <p:cNvPr id="72707" name="Picture 2" descr="Fig1_task_3D_real.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938" y="1571625"/>
            <a:ext cx="7250112"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50737" y="1143000"/>
            <a:ext cx="2641492" cy="461665"/>
          </a:xfrm>
          <a:prstGeom prst="rect">
            <a:avLst/>
          </a:prstGeom>
          <a:noFill/>
        </p:spPr>
        <p:txBody>
          <a:bodyPr wrap="none">
            <a:spAutoFit/>
          </a:bodyPr>
          <a:lstStyle/>
          <a:p>
            <a:pPr eaLnBrk="1" hangingPunct="1">
              <a:defRPr/>
            </a:pPr>
            <a:r>
              <a:rPr lang="en-US" dirty="0">
                <a:ln>
                  <a:solidFill>
                    <a:srgbClr val="FF0000"/>
                  </a:solidFill>
                </a:ln>
                <a:latin typeface="Calibri" panose="020F0502020204030204" pitchFamily="34" charset="0"/>
                <a:ea typeface="ＭＳ Ｐゴシック" charset="-128"/>
              </a:rPr>
              <a:t>Pre-block recall test</a:t>
            </a:r>
          </a:p>
        </p:txBody>
      </p:sp>
      <p:sp>
        <p:nvSpPr>
          <p:cNvPr id="5" name="TextBox 4"/>
          <p:cNvSpPr txBox="1"/>
          <p:nvPr/>
        </p:nvSpPr>
        <p:spPr>
          <a:xfrm>
            <a:off x="6318137" y="6019800"/>
            <a:ext cx="2749663" cy="461665"/>
          </a:xfrm>
          <a:prstGeom prst="rect">
            <a:avLst/>
          </a:prstGeom>
          <a:noFill/>
        </p:spPr>
        <p:txBody>
          <a:bodyPr wrap="none">
            <a:spAutoFit/>
          </a:bodyPr>
          <a:lstStyle/>
          <a:p>
            <a:pPr eaLnBrk="1" hangingPunct="1">
              <a:defRPr/>
            </a:pPr>
            <a:r>
              <a:rPr lang="en-US" dirty="0">
                <a:ln>
                  <a:solidFill>
                    <a:srgbClr val="FF0000"/>
                  </a:solidFill>
                </a:ln>
                <a:latin typeface="Calibri" panose="020F0502020204030204" pitchFamily="34" charset="0"/>
                <a:ea typeface="ＭＳ Ｐゴシック" charset="-128"/>
              </a:rPr>
              <a:t>Post-block recall test</a:t>
            </a:r>
          </a:p>
        </p:txBody>
      </p:sp>
      <p:sp>
        <p:nvSpPr>
          <p:cNvPr id="72710" name="TextBox 5"/>
          <p:cNvSpPr txBox="1">
            <a:spLocks noChangeArrowheads="1"/>
          </p:cNvSpPr>
          <p:nvPr/>
        </p:nvSpPr>
        <p:spPr bwMode="auto">
          <a:xfrm>
            <a:off x="6394450" y="2286000"/>
            <a:ext cx="236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a:latin typeface="Calibri" panose="020F0502020204030204" pitchFamily="34" charset="0"/>
              </a:rPr>
              <a:t>16-element spatial sequence</a:t>
            </a:r>
          </a:p>
        </p:txBody>
      </p:sp>
      <p:sp>
        <p:nvSpPr>
          <p:cNvPr id="72711"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18667461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pic>
        <p:nvPicPr>
          <p:cNvPr id="73731" name="Picture 3" descr="Fig2.png"/>
          <p:cNvPicPr>
            <a:picLocks noChangeAspect="1"/>
          </p:cNvPicPr>
          <p:nvPr/>
        </p:nvPicPr>
        <p:blipFill>
          <a:blip r:embed="rId2">
            <a:extLst>
              <a:ext uri="{28A0092B-C50C-407E-A947-70E740481C1C}">
                <a14:useLocalDpi xmlns:a14="http://schemas.microsoft.com/office/drawing/2010/main" val="0"/>
              </a:ext>
            </a:extLst>
          </a:blip>
          <a:srcRect b="61111"/>
          <a:stretch>
            <a:fillRect/>
          </a:stretch>
        </p:blipFill>
        <p:spPr bwMode="auto">
          <a:xfrm>
            <a:off x="152400" y="2514600"/>
            <a:ext cx="436086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Fig2.png"/>
          <p:cNvPicPr>
            <a:picLocks noChangeAspect="1"/>
          </p:cNvPicPr>
          <p:nvPr/>
        </p:nvPicPr>
        <p:blipFill>
          <a:blip r:embed="rId2">
            <a:extLst>
              <a:ext uri="{28A0092B-C50C-407E-A947-70E740481C1C}">
                <a14:useLocalDpi xmlns:a14="http://schemas.microsoft.com/office/drawing/2010/main" val="0"/>
              </a:ext>
            </a:extLst>
          </a:blip>
          <a:srcRect t="37778"/>
          <a:stretch>
            <a:fillRect/>
          </a:stretch>
        </p:blipFill>
        <p:spPr bwMode="auto">
          <a:xfrm>
            <a:off x="4953000" y="2209800"/>
            <a:ext cx="372268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762000" y="1143000"/>
            <a:ext cx="7915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r>
              <a:rPr lang="en-US" altLang="en-US" sz="2400">
                <a:latin typeface="Calibri" panose="020F0502020204030204" pitchFamily="34" charset="0"/>
              </a:rPr>
              <a:t>  “P300” component scales with “surprise” (prior uncertainty)</a:t>
            </a:r>
          </a:p>
          <a:p>
            <a:pPr eaLnBrk="1" hangingPunct="1">
              <a:spcBef>
                <a:spcPct val="0"/>
              </a:spcBef>
            </a:pPr>
            <a:r>
              <a:rPr lang="en-US" altLang="en-US" sz="2400">
                <a:latin typeface="Calibri" panose="020F0502020204030204" pitchFamily="34" charset="0"/>
              </a:rPr>
              <a:t>  Better learned sequence elements are less surprising</a:t>
            </a:r>
          </a:p>
        </p:txBody>
      </p:sp>
      <p:sp>
        <p:nvSpPr>
          <p:cNvPr id="7"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366476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3" descr="Known_Unknown_NewlyLearn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0360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cxnSp>
        <p:nvCxnSpPr>
          <p:cNvPr id="74756" name="Straight Arrow Connector 7"/>
          <p:cNvCxnSpPr>
            <a:cxnSpLocks noChangeShapeType="1"/>
          </p:cNvCxnSpPr>
          <p:nvPr/>
        </p:nvCxnSpPr>
        <p:spPr bwMode="auto">
          <a:xfrm rot="5400000" flipH="1" flipV="1">
            <a:off x="3962401" y="3198812"/>
            <a:ext cx="457200" cy="317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757" name="Straight Arrow Connector 10"/>
          <p:cNvCxnSpPr>
            <a:cxnSpLocks noChangeShapeType="1"/>
          </p:cNvCxnSpPr>
          <p:nvPr/>
        </p:nvCxnSpPr>
        <p:spPr bwMode="auto">
          <a:xfrm rot="5400000" flipH="1" flipV="1">
            <a:off x="3810794" y="3733006"/>
            <a:ext cx="457200" cy="1588"/>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4758" name="TextBox 11"/>
          <p:cNvSpPr txBox="1">
            <a:spLocks noChangeArrowheads="1"/>
          </p:cNvSpPr>
          <p:nvPr/>
        </p:nvSpPr>
        <p:spPr bwMode="auto">
          <a:xfrm>
            <a:off x="3581400" y="2362200"/>
            <a:ext cx="1022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surprise</a:t>
            </a:r>
          </a:p>
        </p:txBody>
      </p:sp>
      <p:sp>
        <p:nvSpPr>
          <p:cNvPr id="74759" name="TextBox 12"/>
          <p:cNvSpPr txBox="1">
            <a:spLocks noChangeArrowheads="1"/>
          </p:cNvSpPr>
          <p:nvPr/>
        </p:nvSpPr>
        <p:spPr bwMode="auto">
          <a:xfrm>
            <a:off x="4729163" y="2286000"/>
            <a:ext cx="1138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Memory</a:t>
            </a:r>
          </a:p>
          <a:p>
            <a:pPr eaLnBrk="1" hangingPunct="1">
              <a:spcBef>
                <a:spcPct val="0"/>
              </a:spcBef>
              <a:buFontTx/>
              <a:buNone/>
            </a:pPr>
            <a:r>
              <a:rPr lang="en-US" altLang="en-US" sz="2000">
                <a:latin typeface="Calibri" panose="020F0502020204030204" pitchFamily="34" charset="0"/>
              </a:rPr>
              <a:t>encoding</a:t>
            </a:r>
          </a:p>
        </p:txBody>
      </p:sp>
      <p:sp>
        <p:nvSpPr>
          <p:cNvPr id="74760" name="TextBox 14"/>
          <p:cNvSpPr txBox="1">
            <a:spLocks noChangeArrowheads="1"/>
          </p:cNvSpPr>
          <p:nvPr/>
        </p:nvSpPr>
        <p:spPr bwMode="auto">
          <a:xfrm>
            <a:off x="6454775" y="2582863"/>
            <a:ext cx="3270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4400">
                <a:latin typeface="Calibri" panose="020F0502020204030204" pitchFamily="34" charset="0"/>
              </a:rPr>
              <a:t>.</a:t>
            </a:r>
            <a:endParaRPr lang="en-US" altLang="en-US" sz="2000">
              <a:latin typeface="Calibri" panose="020F0502020204030204" pitchFamily="34" charset="0"/>
            </a:endParaRPr>
          </a:p>
        </p:txBody>
      </p:sp>
      <p:sp>
        <p:nvSpPr>
          <p:cNvPr id="10"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3348493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noChangeArrowheads="1"/>
          </p:cNvSpPr>
          <p:nvPr>
            <p:ph type="title"/>
          </p:nvPr>
        </p:nvSpPr>
        <p:spPr>
          <a:xfrm>
            <a:off x="454025" y="119063"/>
            <a:ext cx="8229600" cy="665162"/>
          </a:xfrm>
        </p:spPr>
        <p:txBody>
          <a:bodyPr>
            <a:normAutofit fontScale="90000"/>
          </a:bodyPr>
          <a:lstStyle/>
          <a:p>
            <a:pPr eaLnBrk="1" hangingPunct="1"/>
            <a:r>
              <a:rPr lang="en-US" altLang="en-US"/>
              <a:t>Acknowledgments</a:t>
            </a:r>
          </a:p>
        </p:txBody>
      </p:sp>
      <p:sp>
        <p:nvSpPr>
          <p:cNvPr id="131074" name="Text Box 4"/>
          <p:cNvSpPr txBox="1">
            <a:spLocks noChangeArrowheads="1"/>
          </p:cNvSpPr>
          <p:nvPr/>
        </p:nvSpPr>
        <p:spPr bwMode="auto">
          <a:xfrm>
            <a:off x="2835275" y="1246188"/>
            <a:ext cx="316865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en-US" sz="1600" u="sng" dirty="0"/>
              <a:t>Collaborators</a:t>
            </a:r>
          </a:p>
          <a:p>
            <a:pPr eaLnBrk="1" hangingPunct="1">
              <a:spcBef>
                <a:spcPts val="300"/>
              </a:spcBef>
              <a:buSzPct val="100000"/>
              <a:buFont typeface="Times New Roman" panose="02020603050405020304" pitchFamily="18" charset="0"/>
              <a:buNone/>
            </a:pPr>
            <a:r>
              <a:rPr lang="en-US" altLang="en-US" sz="1600" dirty="0"/>
              <a:t>Paul </a:t>
            </a:r>
            <a:r>
              <a:rPr lang="en-US" altLang="en-US" sz="1600" dirty="0" err="1"/>
              <a:t>Dockree</a:t>
            </a:r>
            <a:r>
              <a:rPr lang="en-US" altLang="en-US" sz="1600" dirty="0"/>
              <a:t> (TCD)</a:t>
            </a:r>
          </a:p>
          <a:p>
            <a:pPr eaLnBrk="1" hangingPunct="1">
              <a:spcBef>
                <a:spcPts val="300"/>
              </a:spcBef>
              <a:buSzPct val="100000"/>
              <a:buFont typeface="Times New Roman" panose="02020603050405020304" pitchFamily="18" charset="0"/>
              <a:buNone/>
            </a:pPr>
            <a:r>
              <a:rPr lang="en-US" altLang="en-US" sz="1600" dirty="0"/>
              <a:t>Ian Robertson (TCD)</a:t>
            </a:r>
          </a:p>
          <a:p>
            <a:pPr eaLnBrk="1" hangingPunct="1">
              <a:spcBef>
                <a:spcPts val="300"/>
              </a:spcBef>
              <a:buSzPct val="100000"/>
              <a:buFont typeface="Times New Roman" panose="02020603050405020304" pitchFamily="18" charset="0"/>
              <a:buNone/>
            </a:pPr>
            <a:r>
              <a:rPr lang="en-US" altLang="en-US" sz="1600" dirty="0"/>
              <a:t>Ed </a:t>
            </a:r>
            <a:r>
              <a:rPr lang="en-US" altLang="en-US" sz="1600" dirty="0" err="1"/>
              <a:t>Lalor</a:t>
            </a:r>
            <a:r>
              <a:rPr lang="en-US" altLang="en-US" sz="1600" dirty="0"/>
              <a:t> (TCD)</a:t>
            </a:r>
          </a:p>
          <a:p>
            <a:pPr eaLnBrk="1" hangingPunct="1">
              <a:spcBef>
                <a:spcPts val="300"/>
              </a:spcBef>
              <a:buSzPct val="100000"/>
              <a:buFont typeface="Times New Roman" panose="02020603050405020304" pitchFamily="18" charset="0"/>
              <a:buNone/>
            </a:pPr>
            <a:r>
              <a:rPr lang="en-US" altLang="en-US" sz="1600" b="1" dirty="0"/>
              <a:t>Redmond O’Connell</a:t>
            </a:r>
            <a:r>
              <a:rPr lang="en-US" altLang="en-US" sz="1600" dirty="0"/>
              <a:t> (TCD)</a:t>
            </a:r>
          </a:p>
          <a:p>
            <a:pPr eaLnBrk="1" hangingPunct="1">
              <a:spcBef>
                <a:spcPts val="300"/>
              </a:spcBef>
              <a:buSzPct val="100000"/>
              <a:buFont typeface="Times New Roman" panose="02020603050405020304" pitchFamily="18" charset="0"/>
              <a:buNone/>
            </a:pPr>
            <a:r>
              <a:rPr lang="en-US" altLang="en-US" sz="1600" dirty="0"/>
              <a:t>Josh </a:t>
            </a:r>
            <a:r>
              <a:rPr lang="en-US" altLang="en-US" sz="1600" dirty="0" err="1"/>
              <a:t>Balsters</a:t>
            </a:r>
            <a:r>
              <a:rPr lang="en-US" altLang="en-US" sz="1600" dirty="0"/>
              <a:t> (ETH Zurich)</a:t>
            </a:r>
          </a:p>
          <a:p>
            <a:pPr eaLnBrk="1" hangingPunct="1">
              <a:spcBef>
                <a:spcPts val="300"/>
              </a:spcBef>
              <a:buSzPct val="100000"/>
              <a:buFont typeface="Times New Roman" panose="02020603050405020304" pitchFamily="18" charset="0"/>
              <a:buNone/>
            </a:pPr>
            <a:r>
              <a:rPr lang="en-US" altLang="en-US" sz="1600" dirty="0"/>
              <a:t>Lucas Parra (CCNY) </a:t>
            </a:r>
          </a:p>
          <a:p>
            <a:pPr eaLnBrk="1" hangingPunct="1">
              <a:spcBef>
                <a:spcPts val="300"/>
              </a:spcBef>
              <a:buSzPct val="100000"/>
              <a:buFont typeface="Times New Roman" panose="02020603050405020304" pitchFamily="18" charset="0"/>
              <a:buNone/>
            </a:pPr>
            <a:r>
              <a:rPr lang="en-US" altLang="en-US" sz="1600" dirty="0"/>
              <a:t>Jay Edelman (CCNY)</a:t>
            </a:r>
          </a:p>
          <a:p>
            <a:pPr eaLnBrk="1" hangingPunct="1">
              <a:spcBef>
                <a:spcPts val="300"/>
              </a:spcBef>
              <a:buSzPct val="100000"/>
              <a:buFont typeface="Times New Roman" panose="02020603050405020304" pitchFamily="18" charset="0"/>
              <a:buNone/>
            </a:pPr>
            <a:r>
              <a:rPr lang="en-US" altLang="en-US" sz="1600" dirty="0"/>
              <a:t>Manuel Gomez-Ramirez (Brown)</a:t>
            </a:r>
          </a:p>
          <a:p>
            <a:pPr eaLnBrk="1" hangingPunct="1">
              <a:spcBef>
                <a:spcPts val="300"/>
              </a:spcBef>
              <a:buSzPct val="100000"/>
              <a:buFont typeface="Times New Roman" panose="02020603050405020304" pitchFamily="18" charset="0"/>
              <a:buNone/>
            </a:pPr>
            <a:r>
              <a:rPr lang="en-US" altLang="en-US" sz="1600" dirty="0"/>
              <a:t>Mike </a:t>
            </a:r>
            <a:r>
              <a:rPr lang="en-US" altLang="en-US" sz="1600" dirty="0" err="1"/>
              <a:t>Shadlen</a:t>
            </a:r>
            <a:r>
              <a:rPr lang="en-US" altLang="en-US" sz="1600" dirty="0"/>
              <a:t> (Columbia)</a:t>
            </a:r>
          </a:p>
          <a:p>
            <a:pPr eaLnBrk="1" hangingPunct="1">
              <a:spcBef>
                <a:spcPts val="300"/>
              </a:spcBef>
              <a:buSzPct val="100000"/>
              <a:buFont typeface="Times New Roman" panose="02020603050405020304" pitchFamily="18" charset="0"/>
              <a:buNone/>
            </a:pPr>
            <a:r>
              <a:rPr lang="en-US" altLang="en-US" sz="1600" dirty="0" err="1"/>
              <a:t>KongFatt</a:t>
            </a:r>
            <a:r>
              <a:rPr lang="en-US" altLang="en-US" sz="1600" dirty="0"/>
              <a:t> Wong-Lin (Ulster)</a:t>
            </a:r>
          </a:p>
        </p:txBody>
      </p:sp>
      <p:sp>
        <p:nvSpPr>
          <p:cNvPr id="131075" name="Text Box 6"/>
          <p:cNvSpPr txBox="1">
            <a:spLocks noChangeArrowheads="1"/>
          </p:cNvSpPr>
          <p:nvPr/>
        </p:nvSpPr>
        <p:spPr bwMode="auto">
          <a:xfrm>
            <a:off x="6002338" y="1243013"/>
            <a:ext cx="31416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en-US" sz="1600" u="sng"/>
              <a:t>Mentors</a:t>
            </a:r>
          </a:p>
          <a:p>
            <a:pPr eaLnBrk="1" hangingPunct="1">
              <a:spcBef>
                <a:spcPts val="300"/>
              </a:spcBef>
              <a:buSzPct val="100000"/>
              <a:buFont typeface="Times New Roman" panose="02020603050405020304" pitchFamily="18" charset="0"/>
              <a:buNone/>
            </a:pPr>
            <a:r>
              <a:rPr lang="en-US" altLang="en-US" sz="1600"/>
              <a:t>Richard Reilly (TCD)</a:t>
            </a:r>
          </a:p>
          <a:p>
            <a:pPr eaLnBrk="1" hangingPunct="1">
              <a:spcBef>
                <a:spcPts val="300"/>
              </a:spcBef>
              <a:buSzPct val="100000"/>
              <a:buFont typeface="Times New Roman" panose="02020603050405020304" pitchFamily="18" charset="0"/>
              <a:buNone/>
            </a:pPr>
            <a:r>
              <a:rPr lang="en-US" altLang="en-US" sz="1600"/>
              <a:t>John Foxe (Einstein)</a:t>
            </a:r>
          </a:p>
          <a:p>
            <a:pPr eaLnBrk="1" hangingPunct="1">
              <a:spcBef>
                <a:spcPts val="300"/>
              </a:spcBef>
              <a:buSzPct val="100000"/>
              <a:buFont typeface="Times New Roman" panose="02020603050405020304" pitchFamily="18" charset="0"/>
              <a:buNone/>
            </a:pPr>
            <a:r>
              <a:rPr lang="en-US" altLang="en-US" sz="1600"/>
              <a:t>Jackie Gottlieb (Columbia)</a:t>
            </a:r>
          </a:p>
          <a:p>
            <a:pPr eaLnBrk="1" hangingPunct="1">
              <a:spcBef>
                <a:spcPts val="300"/>
              </a:spcBef>
              <a:buSzPct val="100000"/>
              <a:buFont typeface="Times New Roman" panose="02020603050405020304" pitchFamily="18" charset="0"/>
              <a:buNone/>
            </a:pPr>
            <a:endParaRPr lang="en-US" altLang="en-US" sz="900"/>
          </a:p>
          <a:p>
            <a:pPr eaLnBrk="1" hangingPunct="1">
              <a:spcBef>
                <a:spcPts val="300"/>
              </a:spcBef>
              <a:buSzPct val="100000"/>
              <a:buFont typeface="Times New Roman" panose="02020603050405020304" pitchFamily="18" charset="0"/>
              <a:buNone/>
            </a:pPr>
            <a:r>
              <a:rPr lang="en-US" altLang="en-US" sz="1600" u="sng"/>
              <a:t>Clinical Collaborators</a:t>
            </a:r>
          </a:p>
          <a:p>
            <a:pPr eaLnBrk="1" hangingPunct="1">
              <a:spcBef>
                <a:spcPts val="300"/>
              </a:spcBef>
              <a:buSzPct val="100000"/>
              <a:buFont typeface="Times New Roman" panose="02020603050405020304" pitchFamily="18" charset="0"/>
              <a:buNone/>
            </a:pPr>
            <a:r>
              <a:rPr lang="en-US" altLang="en-US" sz="1600"/>
              <a:t>Sherlyn Yeap (former RCSI) </a:t>
            </a:r>
          </a:p>
          <a:p>
            <a:pPr eaLnBrk="1" hangingPunct="1">
              <a:spcBef>
                <a:spcPts val="300"/>
              </a:spcBef>
              <a:buSzPct val="100000"/>
              <a:buFont typeface="Times New Roman" panose="02020603050405020304" pitchFamily="18" charset="0"/>
              <a:buNone/>
            </a:pPr>
            <a:r>
              <a:rPr lang="en-US" altLang="en-US" sz="1600"/>
              <a:t>Fred Lado (Montefiore)</a:t>
            </a:r>
          </a:p>
          <a:p>
            <a:pPr eaLnBrk="1" hangingPunct="1">
              <a:spcBef>
                <a:spcPts val="300"/>
              </a:spcBef>
              <a:buSzPct val="100000"/>
              <a:buFont typeface="Times New Roman" panose="02020603050405020304" pitchFamily="18" charset="0"/>
              <a:buNone/>
            </a:pPr>
            <a:r>
              <a:rPr lang="en-US" altLang="en-US" sz="1600"/>
              <a:t>Katherine Johnson (U Melbourne)</a:t>
            </a:r>
          </a:p>
          <a:p>
            <a:pPr eaLnBrk="1" hangingPunct="1">
              <a:spcBef>
                <a:spcPts val="300"/>
              </a:spcBef>
              <a:buSzPct val="100000"/>
              <a:buFont typeface="Times New Roman" panose="02020603050405020304" pitchFamily="18" charset="0"/>
              <a:buNone/>
            </a:pPr>
            <a:r>
              <a:rPr lang="en-US" altLang="en-US" sz="1600"/>
              <a:t>Stephan Bickel (Montefiore)</a:t>
            </a:r>
          </a:p>
          <a:p>
            <a:pPr eaLnBrk="1" hangingPunct="1">
              <a:spcBef>
                <a:spcPts val="300"/>
              </a:spcBef>
              <a:buSzPct val="100000"/>
              <a:buFont typeface="Times New Roman" panose="02020603050405020304" pitchFamily="18" charset="0"/>
              <a:buNone/>
            </a:pPr>
            <a:r>
              <a:rPr lang="en-US" altLang="en-US" sz="1600"/>
              <a:t>Mike Milham (CMI)</a:t>
            </a:r>
          </a:p>
          <a:p>
            <a:pPr eaLnBrk="1" hangingPunct="1">
              <a:spcBef>
                <a:spcPts val="300"/>
              </a:spcBef>
              <a:buSzPct val="100000"/>
              <a:buFont typeface="Times New Roman" panose="02020603050405020304" pitchFamily="18" charset="0"/>
              <a:buNone/>
            </a:pPr>
            <a:r>
              <a:rPr lang="en-US" altLang="en-US" sz="1600"/>
              <a:t>Felice Ghilardi (CCNY)</a:t>
            </a:r>
          </a:p>
          <a:p>
            <a:pPr eaLnBrk="1" hangingPunct="1">
              <a:spcBef>
                <a:spcPts val="300"/>
              </a:spcBef>
              <a:buSzPct val="100000"/>
              <a:buFont typeface="Times New Roman" panose="02020603050405020304" pitchFamily="18" charset="0"/>
              <a:buNone/>
            </a:pPr>
            <a:endParaRPr lang="en-US" altLang="en-US" sz="1600"/>
          </a:p>
          <a:p>
            <a:pPr eaLnBrk="1" hangingPunct="1">
              <a:spcBef>
                <a:spcPts val="300"/>
              </a:spcBef>
              <a:buSzPct val="100000"/>
              <a:buFont typeface="Times New Roman" panose="02020603050405020304" pitchFamily="18" charset="0"/>
              <a:buNone/>
            </a:pPr>
            <a:endParaRPr lang="en-US" altLang="en-US" sz="1600"/>
          </a:p>
        </p:txBody>
      </p:sp>
      <p:sp>
        <p:nvSpPr>
          <p:cNvPr id="131076" name="TextBox 2"/>
          <p:cNvSpPr txBox="1">
            <a:spLocks noChangeArrowheads="1"/>
          </p:cNvSpPr>
          <p:nvPr/>
        </p:nvSpPr>
        <p:spPr bwMode="auto">
          <a:xfrm>
            <a:off x="273050" y="1246188"/>
            <a:ext cx="2072683" cy="347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zh-CN" sz="1600" u="sng" dirty="0"/>
              <a:t>Lab members / Alumni</a:t>
            </a:r>
          </a:p>
          <a:p>
            <a:pPr eaLnBrk="1" hangingPunct="1">
              <a:spcBef>
                <a:spcPts val="300"/>
              </a:spcBef>
              <a:buSzPct val="100000"/>
              <a:buFont typeface="Times New Roman" panose="02020603050405020304" pitchFamily="18" charset="0"/>
              <a:buNone/>
            </a:pPr>
            <a:r>
              <a:rPr lang="en-US" altLang="zh-CN" sz="1600" dirty="0"/>
              <a:t>Nicolas Langer </a:t>
            </a:r>
          </a:p>
          <a:p>
            <a:pPr eaLnBrk="1" hangingPunct="1">
              <a:spcBef>
                <a:spcPts val="300"/>
              </a:spcBef>
              <a:buSzPct val="100000"/>
              <a:buFont typeface="Times New Roman" panose="02020603050405020304" pitchFamily="18" charset="0"/>
              <a:buNone/>
            </a:pPr>
            <a:r>
              <a:rPr lang="en-US" altLang="zh-CN" sz="1600" dirty="0" err="1"/>
              <a:t>Ger</a:t>
            </a:r>
            <a:r>
              <a:rPr lang="en-US" altLang="zh-CN" sz="1600" dirty="0"/>
              <a:t> </a:t>
            </a:r>
            <a:r>
              <a:rPr lang="en-US" altLang="zh-CN" sz="1600" dirty="0" err="1"/>
              <a:t>Loughnane</a:t>
            </a:r>
            <a:endParaRPr lang="en-US" altLang="zh-CN" sz="1600" dirty="0"/>
          </a:p>
          <a:p>
            <a:pPr eaLnBrk="1" hangingPunct="1">
              <a:spcBef>
                <a:spcPts val="300"/>
              </a:spcBef>
              <a:buSzPct val="100000"/>
              <a:buFont typeface="Times New Roman" panose="02020603050405020304" pitchFamily="18" charset="0"/>
              <a:buNone/>
            </a:pPr>
            <a:r>
              <a:rPr lang="en-US" altLang="zh-CN" sz="1600" dirty="0"/>
              <a:t>Annabelle </a:t>
            </a:r>
            <a:r>
              <a:rPr lang="en-US" altLang="zh-CN" sz="1600" dirty="0" err="1"/>
              <a:t>Blangero</a:t>
            </a:r>
            <a:endParaRPr lang="en-US" altLang="zh-CN" sz="1600" dirty="0"/>
          </a:p>
          <a:p>
            <a:pPr eaLnBrk="1" hangingPunct="1">
              <a:spcBef>
                <a:spcPts val="300"/>
              </a:spcBef>
              <a:buSzPct val="100000"/>
              <a:buFont typeface="Times New Roman" panose="02020603050405020304" pitchFamily="18" charset="0"/>
              <a:buNone/>
            </a:pPr>
            <a:r>
              <a:rPr lang="en-US" altLang="zh-CN" sz="1600" b="1" dirty="0"/>
              <a:t>Elaine Corbett</a:t>
            </a:r>
          </a:p>
          <a:p>
            <a:pPr eaLnBrk="1" hangingPunct="1">
              <a:spcBef>
                <a:spcPts val="300"/>
              </a:spcBef>
              <a:buSzPct val="100000"/>
              <a:buFont typeface="Times New Roman" panose="02020603050405020304" pitchFamily="18" charset="0"/>
              <a:buNone/>
            </a:pPr>
            <a:r>
              <a:rPr lang="en-US" altLang="en-US" sz="1600" dirty="0" err="1"/>
              <a:t>Kivi</a:t>
            </a:r>
            <a:r>
              <a:rPr lang="en-US" altLang="en-US" sz="1600" dirty="0"/>
              <a:t> </a:t>
            </a:r>
            <a:r>
              <a:rPr lang="en-US" altLang="en-US" sz="1600" dirty="0" err="1"/>
              <a:t>Afacan</a:t>
            </a:r>
            <a:endParaRPr lang="en-US" altLang="en-US" sz="1600" dirty="0"/>
          </a:p>
          <a:p>
            <a:pPr eaLnBrk="1" hangingPunct="1">
              <a:spcBef>
                <a:spcPts val="300"/>
              </a:spcBef>
              <a:buSzPct val="100000"/>
              <a:buFont typeface="Times New Roman" panose="02020603050405020304" pitchFamily="18" charset="0"/>
              <a:buNone/>
            </a:pPr>
            <a:r>
              <a:rPr lang="en-US" altLang="zh-CN" sz="1600" dirty="0"/>
              <a:t>Isabel </a:t>
            </a:r>
            <a:r>
              <a:rPr lang="en-US" altLang="zh-CN" sz="1600" dirty="0" err="1"/>
              <a:t>Vanegas</a:t>
            </a:r>
            <a:endParaRPr lang="en-US" altLang="zh-CN" sz="1600" dirty="0"/>
          </a:p>
          <a:p>
            <a:pPr eaLnBrk="1" hangingPunct="1">
              <a:spcBef>
                <a:spcPts val="300"/>
              </a:spcBef>
              <a:buSzPct val="100000"/>
              <a:buFont typeface="Times New Roman" panose="02020603050405020304" pitchFamily="18" charset="0"/>
              <a:buNone/>
            </a:pPr>
            <a:r>
              <a:rPr lang="en-US" altLang="zh-CN" sz="1600" b="1" dirty="0"/>
              <a:t>Natalie </a:t>
            </a:r>
            <a:r>
              <a:rPr lang="en-US" altLang="zh-CN" sz="1600" b="1" dirty="0" err="1"/>
              <a:t>Steinemann</a:t>
            </a:r>
            <a:endParaRPr lang="en-US" altLang="zh-CN" sz="1600" b="1" dirty="0"/>
          </a:p>
          <a:p>
            <a:pPr eaLnBrk="1" hangingPunct="1">
              <a:spcBef>
                <a:spcPts val="300"/>
              </a:spcBef>
              <a:buSzPct val="100000"/>
              <a:buFont typeface="Times New Roman" panose="02020603050405020304" pitchFamily="18" charset="0"/>
              <a:buNone/>
            </a:pPr>
            <a:r>
              <a:rPr lang="en-US" altLang="zh-CN" sz="1600" dirty="0"/>
              <a:t>Kieran Mohr</a:t>
            </a:r>
          </a:p>
          <a:p>
            <a:pPr eaLnBrk="1" hangingPunct="1">
              <a:spcBef>
                <a:spcPts val="300"/>
              </a:spcBef>
              <a:buSzPct val="100000"/>
              <a:buFont typeface="Times New Roman" panose="02020603050405020304" pitchFamily="18" charset="0"/>
              <a:buNone/>
            </a:pPr>
            <a:r>
              <a:rPr lang="en-US" altLang="zh-CN" sz="1600" dirty="0"/>
              <a:t>John Egan</a:t>
            </a:r>
          </a:p>
          <a:p>
            <a:pPr eaLnBrk="1" hangingPunct="1">
              <a:spcBef>
                <a:spcPts val="300"/>
              </a:spcBef>
              <a:buSzPct val="100000"/>
              <a:buFont typeface="Times New Roman" panose="02020603050405020304" pitchFamily="18" charset="0"/>
              <a:buNone/>
            </a:pPr>
            <a:r>
              <a:rPr lang="en-US" altLang="zh-CN" sz="1600" dirty="0"/>
              <a:t>Alexandra Martinez</a:t>
            </a:r>
          </a:p>
          <a:p>
            <a:pPr eaLnBrk="1" hangingPunct="1">
              <a:spcBef>
                <a:spcPts val="300"/>
              </a:spcBef>
              <a:buSzPct val="100000"/>
              <a:buFont typeface="Times New Roman" panose="02020603050405020304" pitchFamily="18" charset="0"/>
              <a:buNone/>
            </a:pPr>
            <a:r>
              <a:rPr lang="en-US" altLang="zh-CN" sz="1600" dirty="0"/>
              <a:t>Hannah Craddock</a:t>
            </a:r>
          </a:p>
        </p:txBody>
      </p:sp>
      <p:pic>
        <p:nvPicPr>
          <p:cNvPr id="131078" name="Picture 14" descr="nimh.jpg"/>
          <p:cNvPicPr>
            <a:picLocks noChangeAspect="1" noChangeArrowheads="1"/>
          </p:cNvPicPr>
          <p:nvPr/>
        </p:nvPicPr>
        <p:blipFill>
          <a:blip r:embed="rId3">
            <a:extLst>
              <a:ext uri="{28A0092B-C50C-407E-A947-70E740481C1C}">
                <a14:useLocalDpi xmlns:a14="http://schemas.microsoft.com/office/drawing/2010/main" val="0"/>
              </a:ext>
            </a:extLst>
          </a:blip>
          <a:srcRect t="18367" b="24490"/>
          <a:stretch>
            <a:fillRect/>
          </a:stretch>
        </p:blipFill>
        <p:spPr bwMode="auto">
          <a:xfrm>
            <a:off x="3348038" y="5791200"/>
            <a:ext cx="3167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0" name="Picture 35" descr="Image result for science foundation ireland"/>
          <p:cNvPicPr>
            <a:picLocks noChangeAspect="1" noChangeArrowheads="1"/>
          </p:cNvPicPr>
          <p:nvPr/>
        </p:nvPicPr>
        <p:blipFill>
          <a:blip r:embed="rId4">
            <a:extLst>
              <a:ext uri="{28A0092B-C50C-407E-A947-70E740481C1C}">
                <a14:useLocalDpi xmlns:a14="http://schemas.microsoft.com/office/drawing/2010/main" val="0"/>
              </a:ext>
            </a:extLst>
          </a:blip>
          <a:srcRect b="3146"/>
          <a:stretch>
            <a:fillRect/>
          </a:stretch>
        </p:blipFill>
        <p:spPr bwMode="auto">
          <a:xfrm>
            <a:off x="239713" y="5516563"/>
            <a:ext cx="2041525"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36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Sensory Threshold</a:t>
            </a:r>
            <a:endParaRPr dirty="0"/>
          </a:p>
        </p:txBody>
      </p:sp>
      <p:sp>
        <p:nvSpPr>
          <p:cNvPr id="89" name="TextShape 2"/>
          <p:cNvSpPr txBox="1"/>
          <p:nvPr/>
        </p:nvSpPr>
        <p:spPr>
          <a:xfrm>
            <a:off x="457200" y="1169869"/>
            <a:ext cx="822924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Herbart (1824): mental events have to be stronger than some critical amount in order to be consciously experienced.</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E.H. Weber &amp; G.T. Fechner: can </a:t>
            </a:r>
            <a:r>
              <a:rPr lang="en-US" sz="2400" i="1" dirty="0">
                <a:solidFill>
                  <a:srgbClr val="000000"/>
                </a:solidFill>
                <a:latin typeface="Calibri"/>
              </a:rPr>
              <a:t>measure</a:t>
            </a:r>
            <a:r>
              <a:rPr lang="en-US" sz="2400" dirty="0">
                <a:solidFill>
                  <a:srgbClr val="000000"/>
                </a:solidFill>
                <a:latin typeface="Calibri"/>
              </a:rPr>
              <a:t> that critical amount</a:t>
            </a:r>
          </a:p>
          <a:p>
            <a:pPr marL="342900" indent="-34290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i="1" dirty="0">
                <a:solidFill>
                  <a:srgbClr val="0000FF"/>
                </a:solidFill>
                <a:latin typeface="Calibri"/>
              </a:rPr>
              <a:t>Absolute threshold</a:t>
            </a:r>
            <a:r>
              <a:rPr lang="en-US" sz="2400" dirty="0">
                <a:solidFill>
                  <a:srgbClr val="000000"/>
                </a:solidFill>
                <a:latin typeface="Calibri"/>
              </a:rPr>
              <a:t> (smallest amount to produce a sensation).</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buFont typeface="Arial" panose="020B0604020202020204" pitchFamily="34" charset="0"/>
              <a:buChar char="•"/>
            </a:pPr>
            <a:r>
              <a:rPr lang="en-IE" sz="2400" i="1" dirty="0">
                <a:solidFill>
                  <a:srgbClr val="0000FF"/>
                </a:solidFill>
              </a:rPr>
              <a:t>Difference threshold</a:t>
            </a:r>
            <a:r>
              <a:rPr lang="en-IE" sz="2400" dirty="0">
                <a:solidFill>
                  <a:srgbClr val="000000"/>
                </a:solidFill>
              </a:rPr>
              <a:t> (smallest change </a:t>
            </a:r>
            <a:r>
              <a:rPr lang="en-IE" sz="2400" dirty="0" err="1">
                <a:solidFill>
                  <a:srgbClr val="000000"/>
                </a:solidFill>
                <a:latin typeface="Symbol"/>
              </a:rPr>
              <a:t>Df</a:t>
            </a:r>
            <a:r>
              <a:rPr lang="en-IE" sz="2400" dirty="0">
                <a:solidFill>
                  <a:srgbClr val="000000"/>
                </a:solidFill>
              </a:rPr>
              <a:t> to produce a </a:t>
            </a:r>
            <a:r>
              <a:rPr lang="en-IE" sz="2400" dirty="0">
                <a:solidFill>
                  <a:srgbClr val="FF0000"/>
                </a:solidFill>
              </a:rPr>
              <a:t>just noticeable difference</a:t>
            </a:r>
            <a:r>
              <a:rPr lang="en-IE" sz="2400" dirty="0">
                <a:solidFill>
                  <a:srgbClr val="000000"/>
                </a:solidFill>
              </a:rPr>
              <a:t> (</a:t>
            </a:r>
            <a:r>
              <a:rPr lang="en-IE" sz="2400" dirty="0" err="1">
                <a:solidFill>
                  <a:srgbClr val="000000"/>
                </a:solidFill>
              </a:rPr>
              <a:t>jnd</a:t>
            </a:r>
            <a:r>
              <a:rPr lang="en-IE" sz="2400" dirty="0">
                <a:solidFill>
                  <a:srgbClr val="000000"/>
                </a:solidFill>
              </a:rPr>
              <a:t>) in the sensation).</a:t>
            </a:r>
            <a:endParaRPr lang="en-IE" sz="2400" dirty="0"/>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dirty="0"/>
          </a:p>
        </p:txBody>
      </p:sp>
      <p:grpSp>
        <p:nvGrpSpPr>
          <p:cNvPr id="29" name="Group 28"/>
          <p:cNvGrpSpPr/>
          <p:nvPr/>
        </p:nvGrpSpPr>
        <p:grpSpPr>
          <a:xfrm>
            <a:off x="2441884" y="3257555"/>
            <a:ext cx="3687647" cy="874294"/>
            <a:chOff x="2441884" y="3257555"/>
            <a:chExt cx="3687647" cy="874294"/>
          </a:xfrm>
        </p:grpSpPr>
        <p:cxnSp>
          <p:nvCxnSpPr>
            <p:cNvPr id="3" name="Straight Arrow Connector 2"/>
            <p:cNvCxnSpPr/>
            <p:nvPr/>
          </p:nvCxnSpPr>
          <p:spPr>
            <a:xfrm>
              <a:off x="2620213" y="3731739"/>
              <a:ext cx="35093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47535" y="3731739"/>
              <a:ext cx="1854675" cy="400110"/>
            </a:xfrm>
            <a:prstGeom prst="rect">
              <a:avLst/>
            </a:prstGeom>
            <a:noFill/>
          </p:spPr>
          <p:txBody>
            <a:bodyPr wrap="none" rtlCol="0">
              <a:spAutoFit/>
            </a:bodyPr>
            <a:lstStyle/>
            <a:p>
              <a:r>
                <a:rPr lang="en-IE" sz="2000" dirty="0"/>
                <a:t>Stimulus energy</a:t>
              </a:r>
            </a:p>
          </p:txBody>
        </p:sp>
        <p:cxnSp>
          <p:nvCxnSpPr>
            <p:cNvPr id="6" name="Straight Connector 5"/>
            <p:cNvCxnSpPr/>
            <p:nvPr/>
          </p:nvCxnSpPr>
          <p:spPr>
            <a:xfrm flipH="1">
              <a:off x="4324866" y="3269304"/>
              <a:ext cx="0" cy="462435"/>
            </a:xfrm>
            <a:prstGeom prst="line">
              <a:avLst/>
            </a:prstGeom>
            <a:ln w="38100">
              <a:solidFill>
                <a:srgbClr val="0017F6"/>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41884" y="3286464"/>
              <a:ext cx="1407245" cy="369332"/>
            </a:xfrm>
            <a:prstGeom prst="rect">
              <a:avLst/>
            </a:prstGeom>
            <a:noFill/>
          </p:spPr>
          <p:txBody>
            <a:bodyPr wrap="none" rtlCol="0">
              <a:spAutoFit/>
            </a:bodyPr>
            <a:lstStyle/>
            <a:p>
              <a:r>
                <a:rPr lang="en-IE" dirty="0"/>
                <a:t>No sensation</a:t>
              </a:r>
            </a:p>
          </p:txBody>
        </p:sp>
        <p:sp>
          <p:nvSpPr>
            <p:cNvPr id="10" name="TextBox 9"/>
            <p:cNvSpPr txBox="1"/>
            <p:nvPr/>
          </p:nvSpPr>
          <p:spPr>
            <a:xfrm>
              <a:off x="4856451" y="3304007"/>
              <a:ext cx="1099468" cy="369332"/>
            </a:xfrm>
            <a:prstGeom prst="rect">
              <a:avLst/>
            </a:prstGeom>
            <a:noFill/>
          </p:spPr>
          <p:txBody>
            <a:bodyPr wrap="none" rtlCol="0">
              <a:spAutoFit/>
            </a:bodyPr>
            <a:lstStyle/>
            <a:p>
              <a:r>
                <a:rPr lang="en-IE" dirty="0"/>
                <a:t>Sensation</a:t>
              </a:r>
            </a:p>
          </p:txBody>
        </p:sp>
        <p:pic>
          <p:nvPicPr>
            <p:cNvPr id="8" name="Picture 7"/>
            <p:cNvPicPr>
              <a:picLocks noChangeAspect="1"/>
            </p:cNvPicPr>
            <p:nvPr/>
          </p:nvPicPr>
          <p:blipFill>
            <a:blip r:embed="rId3"/>
            <a:stretch>
              <a:fillRect/>
            </a:stretch>
          </p:blipFill>
          <p:spPr>
            <a:xfrm>
              <a:off x="4479205" y="3257555"/>
              <a:ext cx="353829" cy="396189"/>
            </a:xfrm>
            <a:prstGeom prst="rect">
              <a:avLst/>
            </a:prstGeom>
          </p:spPr>
        </p:pic>
        <p:pic>
          <p:nvPicPr>
            <p:cNvPr id="9" name="Picture 8"/>
            <p:cNvPicPr>
              <a:picLocks noChangeAspect="1"/>
            </p:cNvPicPr>
            <p:nvPr/>
          </p:nvPicPr>
          <p:blipFill>
            <a:blip r:embed="rId4"/>
            <a:stretch>
              <a:fillRect/>
            </a:stretch>
          </p:blipFill>
          <p:spPr>
            <a:xfrm>
              <a:off x="3859871" y="3310695"/>
              <a:ext cx="264126" cy="341370"/>
            </a:xfrm>
            <a:prstGeom prst="rect">
              <a:avLst/>
            </a:prstGeom>
          </p:spPr>
        </p:pic>
      </p:grpSp>
      <p:grpSp>
        <p:nvGrpSpPr>
          <p:cNvPr id="30" name="Group 29"/>
          <p:cNvGrpSpPr/>
          <p:nvPr/>
        </p:nvGrpSpPr>
        <p:grpSpPr>
          <a:xfrm>
            <a:off x="2620213" y="5218258"/>
            <a:ext cx="3829264" cy="1506317"/>
            <a:chOff x="2620213" y="5218258"/>
            <a:chExt cx="3829264" cy="1506317"/>
          </a:xfrm>
        </p:grpSpPr>
        <p:cxnSp>
          <p:nvCxnSpPr>
            <p:cNvPr id="13" name="Straight Arrow Connector 12"/>
            <p:cNvCxnSpPr/>
            <p:nvPr/>
          </p:nvCxnSpPr>
          <p:spPr>
            <a:xfrm>
              <a:off x="2620213" y="6324465"/>
              <a:ext cx="35093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47535" y="6324465"/>
              <a:ext cx="1854675" cy="400110"/>
            </a:xfrm>
            <a:prstGeom prst="rect">
              <a:avLst/>
            </a:prstGeom>
            <a:noFill/>
          </p:spPr>
          <p:txBody>
            <a:bodyPr wrap="none" rtlCol="0">
              <a:spAutoFit/>
            </a:bodyPr>
            <a:lstStyle/>
            <a:p>
              <a:r>
                <a:rPr lang="en-IE" sz="2000" dirty="0"/>
                <a:t>Stimulus energy</a:t>
              </a:r>
            </a:p>
          </p:txBody>
        </p:sp>
        <p:sp>
          <p:nvSpPr>
            <p:cNvPr id="16" name="TextBox 15"/>
            <p:cNvSpPr txBox="1"/>
            <p:nvPr/>
          </p:nvSpPr>
          <p:spPr>
            <a:xfrm>
              <a:off x="3169132" y="5218258"/>
              <a:ext cx="976165" cy="369332"/>
            </a:xfrm>
            <a:prstGeom prst="rect">
              <a:avLst/>
            </a:prstGeom>
            <a:noFill/>
          </p:spPr>
          <p:txBody>
            <a:bodyPr wrap="none" rtlCol="0">
              <a:spAutoFit/>
            </a:bodyPr>
            <a:lstStyle/>
            <a:p>
              <a:r>
                <a:rPr lang="en-IE" dirty="0"/>
                <a:t>Pedestal</a:t>
              </a:r>
            </a:p>
          </p:txBody>
        </p:sp>
        <p:sp>
          <p:nvSpPr>
            <p:cNvPr id="17" name="TextBox 16"/>
            <p:cNvSpPr txBox="1"/>
            <p:nvPr/>
          </p:nvSpPr>
          <p:spPr>
            <a:xfrm>
              <a:off x="5242095" y="5885443"/>
              <a:ext cx="1207382" cy="369332"/>
            </a:xfrm>
            <a:prstGeom prst="rect">
              <a:avLst/>
            </a:prstGeom>
            <a:noFill/>
          </p:spPr>
          <p:txBody>
            <a:bodyPr wrap="none" rtlCol="0">
              <a:spAutoFit/>
            </a:bodyPr>
            <a:lstStyle/>
            <a:p>
              <a:r>
                <a:rPr lang="en-IE" dirty="0"/>
                <a:t>Can Notice</a:t>
              </a:r>
            </a:p>
          </p:txBody>
        </p:sp>
        <p:pic>
          <p:nvPicPr>
            <p:cNvPr id="18" name="Picture 17"/>
            <p:cNvPicPr>
              <a:picLocks noChangeAspect="1"/>
            </p:cNvPicPr>
            <p:nvPr/>
          </p:nvPicPr>
          <p:blipFill>
            <a:blip r:embed="rId3"/>
            <a:stretch>
              <a:fillRect/>
            </a:stretch>
          </p:blipFill>
          <p:spPr>
            <a:xfrm>
              <a:off x="4833034" y="5884668"/>
              <a:ext cx="353829" cy="396189"/>
            </a:xfrm>
            <a:prstGeom prst="rect">
              <a:avLst/>
            </a:prstGeom>
          </p:spPr>
        </p:pic>
        <p:pic>
          <p:nvPicPr>
            <p:cNvPr id="19" name="Picture 18"/>
            <p:cNvPicPr>
              <a:picLocks noChangeAspect="1"/>
            </p:cNvPicPr>
            <p:nvPr/>
          </p:nvPicPr>
          <p:blipFill>
            <a:blip r:embed="rId4"/>
            <a:stretch>
              <a:fillRect/>
            </a:stretch>
          </p:blipFill>
          <p:spPr>
            <a:xfrm>
              <a:off x="4302217" y="5912078"/>
              <a:ext cx="264126" cy="341370"/>
            </a:xfrm>
            <a:prstGeom prst="rect">
              <a:avLst/>
            </a:prstGeom>
          </p:spPr>
        </p:pic>
        <p:cxnSp>
          <p:nvCxnSpPr>
            <p:cNvPr id="23" name="Straight Connector 22"/>
            <p:cNvCxnSpPr>
              <a:stCxn id="16" idx="2"/>
            </p:cNvCxnSpPr>
            <p:nvPr/>
          </p:nvCxnSpPr>
          <p:spPr>
            <a:xfrm>
              <a:off x="3657215" y="5587590"/>
              <a:ext cx="0" cy="75073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699688" y="5854979"/>
              <a:ext cx="0" cy="462435"/>
            </a:xfrm>
            <a:prstGeom prst="line">
              <a:avLst/>
            </a:prstGeom>
            <a:ln w="38100">
              <a:solidFill>
                <a:srgbClr val="0017F6"/>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57215" y="5891749"/>
              <a:ext cx="692818" cy="369332"/>
            </a:xfrm>
            <a:prstGeom prst="rect">
              <a:avLst/>
            </a:prstGeom>
            <a:noFill/>
          </p:spPr>
          <p:txBody>
            <a:bodyPr wrap="none" rtlCol="0">
              <a:spAutoFit/>
            </a:bodyPr>
            <a:lstStyle/>
            <a:p>
              <a:r>
                <a:rPr lang="en-IE" dirty="0"/>
                <a:t>Nope</a:t>
              </a:r>
            </a:p>
          </p:txBody>
        </p:sp>
        <p:sp>
          <p:nvSpPr>
            <p:cNvPr id="27" name="Rectangle 26"/>
            <p:cNvSpPr/>
            <p:nvPr/>
          </p:nvSpPr>
          <p:spPr>
            <a:xfrm>
              <a:off x="3948121" y="5519120"/>
              <a:ext cx="474810" cy="400110"/>
            </a:xfrm>
            <a:prstGeom prst="rect">
              <a:avLst/>
            </a:prstGeom>
          </p:spPr>
          <p:txBody>
            <a:bodyPr wrap="none">
              <a:spAutoFit/>
            </a:bodyPr>
            <a:lstStyle/>
            <a:p>
              <a:r>
                <a:rPr lang="en-IE" sz="2000" dirty="0" err="1">
                  <a:solidFill>
                    <a:srgbClr val="000000"/>
                  </a:solidFill>
                  <a:latin typeface="Symbol"/>
                </a:rPr>
                <a:t>Df</a:t>
              </a:r>
              <a:endParaRPr lang="en-IE" sz="2000" dirty="0"/>
            </a:p>
          </p:txBody>
        </p:sp>
        <p:cxnSp>
          <p:nvCxnSpPr>
            <p:cNvPr id="31" name="Straight Connector 30"/>
            <p:cNvCxnSpPr/>
            <p:nvPr/>
          </p:nvCxnSpPr>
          <p:spPr>
            <a:xfrm rot="5400000">
              <a:off x="3801215" y="5588275"/>
              <a:ext cx="0" cy="28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55688" y="5584500"/>
              <a:ext cx="0" cy="28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60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28650" y="365126"/>
            <a:ext cx="7886700" cy="994117"/>
          </a:xfrm>
        </p:spPr>
        <p:txBody>
          <a:bodyPr/>
          <a:lstStyle/>
          <a:p>
            <a:r>
              <a:rPr lang="en-US" altLang="en-US" dirty="0"/>
              <a:t>Two goals of psychophysics</a:t>
            </a:r>
          </a:p>
        </p:txBody>
      </p:sp>
      <p:sp>
        <p:nvSpPr>
          <p:cNvPr id="14339" name="Content Placeholder 2"/>
          <p:cNvSpPr>
            <a:spLocks noGrp="1"/>
          </p:cNvSpPr>
          <p:nvPr>
            <p:ph idx="1"/>
          </p:nvPr>
        </p:nvSpPr>
        <p:spPr>
          <a:xfrm>
            <a:off x="407773" y="1519881"/>
            <a:ext cx="8107577" cy="5325762"/>
          </a:xfrm>
        </p:spPr>
        <p:txBody>
          <a:bodyPr>
            <a:normAutofit lnSpcReduction="10000"/>
          </a:bodyPr>
          <a:lstStyle/>
          <a:p>
            <a:r>
              <a:rPr lang="en-US" altLang="en-US" dirty="0"/>
              <a:t>Descriptive – specification of sensory capacities.         </a:t>
            </a:r>
          </a:p>
          <a:p>
            <a:endParaRPr lang="en-US" altLang="en-US" dirty="0"/>
          </a:p>
          <a:p>
            <a:r>
              <a:rPr lang="en-US" altLang="en-US" dirty="0"/>
              <a:t>Analytical – the testing of hypotheses about underlying biological mechanisms that determine sensory capacity</a:t>
            </a:r>
          </a:p>
          <a:p>
            <a:endParaRPr lang="en-US" altLang="en-US" dirty="0"/>
          </a:p>
          <a:p>
            <a:r>
              <a:rPr lang="en-US" altLang="en-US" dirty="0"/>
              <a:t>Sensory capacities vary systematically across many dimensions other than intensity:</a:t>
            </a:r>
          </a:p>
          <a:p>
            <a:pPr lvl="1"/>
            <a:r>
              <a:rPr lang="en-US" altLang="en-US" dirty="0"/>
              <a:t>Extension (how big)</a:t>
            </a:r>
          </a:p>
          <a:p>
            <a:pPr lvl="1"/>
            <a:r>
              <a:rPr lang="en-US" altLang="en-US" dirty="0"/>
              <a:t>Duration (how long exposed)</a:t>
            </a:r>
          </a:p>
          <a:p>
            <a:pPr lvl="1"/>
            <a:r>
              <a:rPr lang="en-US" altLang="en-US" dirty="0"/>
              <a:t>Quality (e.g. light </a:t>
            </a:r>
            <a:r>
              <a:rPr lang="en-IE" altLang="en-US" dirty="0"/>
              <a:t>wavelength (</a:t>
            </a:r>
            <a:r>
              <a:rPr lang="en-IE" altLang="en-US" dirty="0" err="1"/>
              <a:t>color</a:t>
            </a:r>
            <a:r>
              <a:rPr lang="en-IE" altLang="en-US" dirty="0"/>
              <a:t>/hue), sound pitch, orientation of visual or cutaneous stimulus, modality itself</a:t>
            </a:r>
            <a:r>
              <a:rPr lang="en-US" altLang="en-US" dirty="0"/>
              <a:t>)</a:t>
            </a:r>
          </a:p>
          <a:p>
            <a:endParaRPr lang="en-US" altLang="en-US" dirty="0"/>
          </a:p>
        </p:txBody>
      </p:sp>
    </p:spTree>
    <p:extLst>
      <p:ext uri="{BB962C8B-B14F-4D97-AF65-F5344CB8AC3E}">
        <p14:creationId xmlns:p14="http://schemas.microsoft.com/office/powerpoint/2010/main" val="391604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3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7"/>
          <p:cNvPicPr/>
          <p:nvPr/>
        </p:nvPicPr>
        <p:blipFill>
          <a:blip r:embed="rId3"/>
          <a:stretch>
            <a:fillRect/>
          </a:stretch>
        </p:blipFill>
        <p:spPr>
          <a:xfrm>
            <a:off x="1523880" y="1143000"/>
            <a:ext cx="6095520" cy="4571640"/>
          </a:xfrm>
          <a:prstGeom prst="rect">
            <a:avLst/>
          </a:prstGeom>
          <a:ln>
            <a:noFill/>
          </a:ln>
        </p:spPr>
      </p:pic>
      <p:sp>
        <p:nvSpPr>
          <p:cNvPr id="135" name="CustomShape 1"/>
          <p:cNvSpPr/>
          <p:nvPr/>
        </p:nvSpPr>
        <p:spPr>
          <a:xfrm flipV="1">
            <a:off x="3560040" y="6080040"/>
            <a:ext cx="3790440" cy="26280"/>
          </a:xfrm>
          <a:prstGeom prst="straightConnector1">
            <a:avLst/>
          </a:prstGeom>
          <a:noFill/>
          <a:ln w="25560">
            <a:solidFill>
              <a:srgbClr val="000000"/>
            </a:solidFill>
            <a:round/>
            <a:tailEnd type="arrow" w="med" len="med"/>
          </a:ln>
        </p:spPr>
      </p:sp>
      <p:sp>
        <p:nvSpPr>
          <p:cNvPr id="136" name="CustomShape 2"/>
          <p:cNvSpPr/>
          <p:nvPr/>
        </p:nvSpPr>
        <p:spPr>
          <a:xfrm>
            <a:off x="4448160" y="6329880"/>
            <a:ext cx="218520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Spatial frequency</a:t>
            </a:r>
            <a:endParaRPr/>
          </a:p>
        </p:txBody>
      </p:sp>
      <p:sp>
        <p:nvSpPr>
          <p:cNvPr id="137" name="CustomShape 3"/>
          <p:cNvSpPr/>
          <p:nvPr/>
        </p:nvSpPr>
        <p:spPr>
          <a:xfrm>
            <a:off x="666000" y="186480"/>
            <a:ext cx="7616520" cy="821880"/>
          </a:xfrm>
          <a:prstGeom prst="rect">
            <a:avLst/>
          </a:prstGeom>
          <a:noFill/>
          <a:ln>
            <a:noFill/>
          </a:ln>
        </p:spPr>
        <p:txBody>
          <a:bodyPr lIns="90000" tIns="45000" rIns="90000" bIns="45000"/>
          <a:lstStyle/>
          <a:p>
            <a:pPr algn="ctr">
              <a:lnSpc>
                <a:spcPct val="100000"/>
              </a:lnSpc>
            </a:pPr>
            <a:r>
              <a:rPr lang="en-US" sz="2400" dirty="0">
                <a:solidFill>
                  <a:srgbClr val="000000"/>
                </a:solidFill>
                <a:latin typeface="Calibri"/>
              </a:rPr>
              <a:t>Example: contrast detection threshold as a function of spatial frequency</a:t>
            </a:r>
            <a:endParaRPr dirty="0"/>
          </a:p>
        </p:txBody>
      </p:sp>
    </p:spTree>
    <p:extLst>
      <p:ext uri="{BB962C8B-B14F-4D97-AF65-F5344CB8AC3E}">
        <p14:creationId xmlns:p14="http://schemas.microsoft.com/office/powerpoint/2010/main" val="34358951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How sensitive are our senses?</a:t>
            </a:r>
          </a:p>
        </p:txBody>
      </p:sp>
      <p:sp>
        <p:nvSpPr>
          <p:cNvPr id="3" name="Content Placeholder 2"/>
          <p:cNvSpPr>
            <a:spLocks noGrp="1"/>
          </p:cNvSpPr>
          <p:nvPr>
            <p:ph idx="1"/>
          </p:nvPr>
        </p:nvSpPr>
        <p:spPr>
          <a:xfrm>
            <a:off x="628650" y="1825624"/>
            <a:ext cx="7886700" cy="4834667"/>
          </a:xfrm>
        </p:spPr>
        <p:txBody>
          <a:bodyPr>
            <a:normAutofit lnSpcReduction="10000"/>
          </a:bodyPr>
          <a:lstStyle/>
          <a:p>
            <a:r>
              <a:rPr lang="en-US" altLang="en-US" sz="2100" dirty="0"/>
              <a:t>Audition:</a:t>
            </a:r>
          </a:p>
          <a:p>
            <a:r>
              <a:rPr lang="en-IE" altLang="en-US" sz="2100" dirty="0" err="1"/>
              <a:t>Wilska</a:t>
            </a:r>
            <a:r>
              <a:rPr lang="en-IE" altLang="en-US" sz="2100" dirty="0"/>
              <a:t> (1935) measured threshold displacement amplitude of the eardrum in the most sensitive range of hearing, 2000-4000Hz </a:t>
            </a:r>
          </a:p>
          <a:p>
            <a:r>
              <a:rPr lang="en-IE" altLang="en-US" sz="2100" dirty="0"/>
              <a:t>10</a:t>
            </a:r>
            <a:r>
              <a:rPr lang="en-IE" altLang="en-US" sz="2100" baseline="30000" dirty="0"/>
              <a:t>-9</a:t>
            </a:r>
            <a:r>
              <a:rPr lang="en-IE" altLang="en-US" sz="2100" dirty="0"/>
              <a:t> cm – less than the diameter of a hydrogen molecule!</a:t>
            </a:r>
          </a:p>
          <a:p>
            <a:endParaRPr lang="en-US" altLang="en-US" sz="2100" dirty="0"/>
          </a:p>
          <a:p>
            <a:r>
              <a:rPr lang="en-US" altLang="en-US" sz="2100" dirty="0"/>
              <a:t>Vision:</a:t>
            </a:r>
          </a:p>
          <a:p>
            <a:r>
              <a:rPr lang="en-US" altLang="en-US" sz="2100" dirty="0"/>
              <a:t>Hecht, Shlaer and </a:t>
            </a:r>
            <a:r>
              <a:rPr lang="en-US" altLang="en-US" sz="2100" dirty="0" err="1"/>
              <a:t>Pirenne</a:t>
            </a:r>
            <a:r>
              <a:rPr lang="en-US" altLang="en-US" sz="2100" dirty="0"/>
              <a:t> (1942) determined the threshold #photons at pupil to evoke sensation under the “best” conditions (dark-adapted for 30 min, 20 </a:t>
            </a:r>
            <a:r>
              <a:rPr lang="en-US" altLang="en-US" sz="2100" dirty="0" err="1"/>
              <a:t>deg</a:t>
            </a:r>
            <a:r>
              <a:rPr lang="en-US" altLang="en-US" sz="2100" dirty="0"/>
              <a:t> in periphery, the best size, duration and wavelength)</a:t>
            </a:r>
          </a:p>
          <a:p>
            <a:r>
              <a:rPr lang="en-US" altLang="en-US" sz="2100" dirty="0"/>
              <a:t>60% detections at 54-148 photons </a:t>
            </a:r>
          </a:p>
          <a:p>
            <a:r>
              <a:rPr lang="en-US" altLang="en-US" sz="2100" dirty="0"/>
              <a:t>After accounting for light reflection, scatter, absorption in ocular media, translates to 5-14 individual photoreceptors in the retina being activated by one photon each!</a:t>
            </a:r>
          </a:p>
        </p:txBody>
      </p:sp>
    </p:spTree>
    <p:extLst>
      <p:ext uri="{BB962C8B-B14F-4D97-AF65-F5344CB8AC3E}">
        <p14:creationId xmlns:p14="http://schemas.microsoft.com/office/powerpoint/2010/main" val="314305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8650" y="365126"/>
            <a:ext cx="7886700" cy="824847"/>
          </a:xfrm>
        </p:spPr>
        <p:txBody>
          <a:bodyPr/>
          <a:lstStyle/>
          <a:p>
            <a:r>
              <a:rPr lang="en-IE" dirty="0"/>
              <a:t>Cognition</a:t>
            </a:r>
          </a:p>
        </p:txBody>
      </p:sp>
      <p:sp>
        <p:nvSpPr>
          <p:cNvPr id="3" name="TextBox 2"/>
          <p:cNvSpPr txBox="1"/>
          <p:nvPr/>
        </p:nvSpPr>
        <p:spPr>
          <a:xfrm>
            <a:off x="810546" y="3569818"/>
            <a:ext cx="1681999" cy="523220"/>
          </a:xfrm>
          <a:prstGeom prst="rect">
            <a:avLst/>
          </a:prstGeom>
          <a:noFill/>
        </p:spPr>
        <p:txBody>
          <a:bodyPr wrap="none" rtlCol="0">
            <a:spAutoFit/>
          </a:bodyPr>
          <a:lstStyle/>
          <a:p>
            <a:r>
              <a:rPr lang="en-IE" sz="2800" dirty="0">
                <a:solidFill>
                  <a:srgbClr val="00B050"/>
                </a:solidFill>
              </a:rPr>
              <a:t>Reasoning</a:t>
            </a:r>
          </a:p>
        </p:txBody>
      </p:sp>
      <p:sp>
        <p:nvSpPr>
          <p:cNvPr id="12" name="TextBox 11"/>
          <p:cNvSpPr txBox="1"/>
          <p:nvPr/>
        </p:nvSpPr>
        <p:spPr>
          <a:xfrm>
            <a:off x="3910207" y="1419087"/>
            <a:ext cx="1568314" cy="523220"/>
          </a:xfrm>
          <a:prstGeom prst="rect">
            <a:avLst/>
          </a:prstGeom>
          <a:noFill/>
        </p:spPr>
        <p:txBody>
          <a:bodyPr wrap="none" rtlCol="0">
            <a:spAutoFit/>
          </a:bodyPr>
          <a:lstStyle/>
          <a:p>
            <a:r>
              <a:rPr lang="en-IE" sz="2800" dirty="0"/>
              <a:t>Language</a:t>
            </a:r>
          </a:p>
        </p:txBody>
      </p:sp>
      <p:sp>
        <p:nvSpPr>
          <p:cNvPr id="13" name="TextBox 12"/>
          <p:cNvSpPr txBox="1"/>
          <p:nvPr/>
        </p:nvSpPr>
        <p:spPr>
          <a:xfrm>
            <a:off x="6844602" y="4329964"/>
            <a:ext cx="1559529" cy="523220"/>
          </a:xfrm>
          <a:prstGeom prst="rect">
            <a:avLst/>
          </a:prstGeom>
          <a:noFill/>
        </p:spPr>
        <p:txBody>
          <a:bodyPr wrap="none" rtlCol="0">
            <a:spAutoFit/>
          </a:bodyPr>
          <a:lstStyle/>
          <a:p>
            <a:r>
              <a:rPr lang="en-IE" sz="2800" dirty="0">
                <a:solidFill>
                  <a:srgbClr val="C00000"/>
                </a:solidFill>
              </a:rPr>
              <a:t>Attention</a:t>
            </a:r>
          </a:p>
        </p:txBody>
      </p:sp>
      <p:sp>
        <p:nvSpPr>
          <p:cNvPr id="14" name="TextBox 13"/>
          <p:cNvSpPr txBox="1"/>
          <p:nvPr/>
        </p:nvSpPr>
        <p:spPr>
          <a:xfrm>
            <a:off x="1651546" y="2235856"/>
            <a:ext cx="1759200" cy="523220"/>
          </a:xfrm>
          <a:prstGeom prst="rect">
            <a:avLst/>
          </a:prstGeom>
          <a:noFill/>
        </p:spPr>
        <p:txBody>
          <a:bodyPr wrap="none" rtlCol="0">
            <a:spAutoFit/>
          </a:bodyPr>
          <a:lstStyle/>
          <a:p>
            <a:r>
              <a:rPr lang="en-IE" sz="2800" dirty="0">
                <a:solidFill>
                  <a:srgbClr val="FF0000"/>
                </a:solidFill>
              </a:rPr>
              <a:t>Perception</a:t>
            </a:r>
          </a:p>
        </p:txBody>
      </p:sp>
      <p:sp>
        <p:nvSpPr>
          <p:cNvPr id="15" name="TextBox 14"/>
          <p:cNvSpPr txBox="1"/>
          <p:nvPr/>
        </p:nvSpPr>
        <p:spPr>
          <a:xfrm>
            <a:off x="5611254" y="2186638"/>
            <a:ext cx="1441420" cy="523220"/>
          </a:xfrm>
          <a:prstGeom prst="rect">
            <a:avLst/>
          </a:prstGeom>
          <a:noFill/>
        </p:spPr>
        <p:txBody>
          <a:bodyPr wrap="none" rtlCol="0">
            <a:spAutoFit/>
          </a:bodyPr>
          <a:lstStyle/>
          <a:p>
            <a:r>
              <a:rPr lang="en-IE" sz="2800" dirty="0">
                <a:solidFill>
                  <a:schemeClr val="accent1">
                    <a:lumMod val="75000"/>
                  </a:schemeClr>
                </a:solidFill>
              </a:rPr>
              <a:t>Planning</a:t>
            </a:r>
          </a:p>
        </p:txBody>
      </p:sp>
      <p:sp>
        <p:nvSpPr>
          <p:cNvPr id="16" name="TextBox 15"/>
          <p:cNvSpPr txBox="1"/>
          <p:nvPr/>
        </p:nvSpPr>
        <p:spPr>
          <a:xfrm>
            <a:off x="1433986" y="4870778"/>
            <a:ext cx="1435136" cy="523220"/>
          </a:xfrm>
          <a:prstGeom prst="rect">
            <a:avLst/>
          </a:prstGeom>
          <a:noFill/>
        </p:spPr>
        <p:txBody>
          <a:bodyPr wrap="none" rtlCol="0">
            <a:spAutoFit/>
          </a:bodyPr>
          <a:lstStyle/>
          <a:p>
            <a:r>
              <a:rPr lang="en-IE" sz="2800" dirty="0">
                <a:solidFill>
                  <a:srgbClr val="7030A0"/>
                </a:solidFill>
              </a:rPr>
              <a:t>Memory</a:t>
            </a:r>
          </a:p>
        </p:txBody>
      </p:sp>
      <p:sp>
        <p:nvSpPr>
          <p:cNvPr id="17" name="TextBox 16"/>
          <p:cNvSpPr txBox="1"/>
          <p:nvPr/>
        </p:nvSpPr>
        <p:spPr>
          <a:xfrm>
            <a:off x="3759719" y="5623112"/>
            <a:ext cx="1438214" cy="523220"/>
          </a:xfrm>
          <a:prstGeom prst="rect">
            <a:avLst/>
          </a:prstGeom>
          <a:noFill/>
        </p:spPr>
        <p:txBody>
          <a:bodyPr wrap="none" rtlCol="0">
            <a:spAutoFit/>
          </a:bodyPr>
          <a:lstStyle/>
          <a:p>
            <a:r>
              <a:rPr lang="en-IE" sz="2800" dirty="0">
                <a:solidFill>
                  <a:schemeClr val="accent2">
                    <a:lumMod val="75000"/>
                  </a:schemeClr>
                </a:solidFill>
              </a:rPr>
              <a:t>Learning</a:t>
            </a:r>
          </a:p>
        </p:txBody>
      </p:sp>
      <p:sp>
        <p:nvSpPr>
          <p:cNvPr id="18" name="TextBox 17"/>
          <p:cNvSpPr txBox="1"/>
          <p:nvPr/>
        </p:nvSpPr>
        <p:spPr>
          <a:xfrm>
            <a:off x="6136716" y="5376924"/>
            <a:ext cx="1415772" cy="523220"/>
          </a:xfrm>
          <a:prstGeom prst="rect">
            <a:avLst/>
          </a:prstGeom>
          <a:noFill/>
        </p:spPr>
        <p:txBody>
          <a:bodyPr wrap="none" rtlCol="0">
            <a:spAutoFit/>
          </a:bodyPr>
          <a:lstStyle/>
          <a:p>
            <a:r>
              <a:rPr lang="en-IE" sz="2800" dirty="0">
                <a:solidFill>
                  <a:srgbClr val="002060"/>
                </a:solidFill>
              </a:rPr>
              <a:t>Emotion</a:t>
            </a:r>
          </a:p>
        </p:txBody>
      </p:sp>
      <p:sp>
        <p:nvSpPr>
          <p:cNvPr id="19" name="TextBox 18"/>
          <p:cNvSpPr txBox="1"/>
          <p:nvPr/>
        </p:nvSpPr>
        <p:spPr>
          <a:xfrm>
            <a:off x="6331964" y="3183303"/>
            <a:ext cx="2590774" cy="523220"/>
          </a:xfrm>
          <a:prstGeom prst="rect">
            <a:avLst/>
          </a:prstGeom>
          <a:noFill/>
        </p:spPr>
        <p:txBody>
          <a:bodyPr wrap="none" rtlCol="0">
            <a:spAutoFit/>
          </a:bodyPr>
          <a:lstStyle/>
          <a:p>
            <a:r>
              <a:rPr lang="en-IE" sz="2800" dirty="0">
                <a:solidFill>
                  <a:schemeClr val="accent6">
                    <a:lumMod val="75000"/>
                  </a:schemeClr>
                </a:solidFill>
              </a:rPr>
              <a:t>Decision-making</a:t>
            </a:r>
          </a:p>
        </p:txBody>
      </p:sp>
    </p:spTree>
    <p:extLst>
      <p:ext uri="{BB962C8B-B14F-4D97-AF65-F5344CB8AC3E}">
        <p14:creationId xmlns:p14="http://schemas.microsoft.com/office/powerpoint/2010/main" val="362497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41789" y="365126"/>
            <a:ext cx="8616859" cy="833479"/>
          </a:xfrm>
        </p:spPr>
        <p:txBody>
          <a:bodyPr>
            <a:normAutofit/>
          </a:bodyPr>
          <a:lstStyle/>
          <a:p>
            <a:r>
              <a:rPr lang="en-US" altLang="en-US" sz="3600" b="1" dirty="0"/>
              <a:t>Psychophysical insights into eye physiology</a:t>
            </a:r>
          </a:p>
        </p:txBody>
      </p:sp>
      <p:pic>
        <p:nvPicPr>
          <p:cNvPr id="9" name="Picture 5" descr="Slide1.jpg"/>
          <p:cNvPicPr>
            <a:picLocks noChangeAspect="1"/>
          </p:cNvPicPr>
          <p:nvPr/>
        </p:nvPicPr>
        <p:blipFill rotWithShape="1">
          <a:blip r:embed="rId3">
            <a:extLst>
              <a:ext uri="{28A0092B-C50C-407E-A947-70E740481C1C}">
                <a14:useLocalDpi xmlns:a14="http://schemas.microsoft.com/office/drawing/2010/main" val="0"/>
              </a:ext>
            </a:extLst>
          </a:blip>
          <a:srcRect l="5726" t="30033" b="28412"/>
          <a:stretch/>
        </p:blipFill>
        <p:spPr bwMode="auto">
          <a:xfrm>
            <a:off x="1417574" y="1205556"/>
            <a:ext cx="6465287" cy="213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rcdi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3343275"/>
            <a:ext cx="53213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45623" y="3684630"/>
            <a:ext cx="3377595" cy="3046988"/>
          </a:xfrm>
          <a:prstGeom prst="rect">
            <a:avLst/>
          </a:prstGeom>
        </p:spPr>
        <p:txBody>
          <a:bodyPr wrap="square">
            <a:spAutoFit/>
          </a:bodyPr>
          <a:lstStyle/>
          <a:p>
            <a:pPr fontAlgn="auto">
              <a:spcAft>
                <a:spcPts val="0"/>
              </a:spcAft>
              <a:defRPr/>
            </a:pPr>
            <a:r>
              <a:rPr lang="en-US" sz="2400" dirty="0"/>
              <a:t>Rods are responsible for </a:t>
            </a:r>
            <a:r>
              <a:rPr lang="en-US" sz="2400" b="1" dirty="0"/>
              <a:t>scotopic vision </a:t>
            </a:r>
            <a:r>
              <a:rPr lang="en-US" sz="2400" dirty="0"/>
              <a:t>(low light 10</a:t>
            </a:r>
            <a:r>
              <a:rPr lang="en-US" sz="2400" baseline="30000" dirty="0"/>
              <a:t>-2</a:t>
            </a:r>
            <a:r>
              <a:rPr lang="en-US" sz="2400" dirty="0"/>
              <a:t> – 10</a:t>
            </a:r>
            <a:r>
              <a:rPr lang="en-US" sz="2400" baseline="30000" dirty="0"/>
              <a:t>-6</a:t>
            </a:r>
            <a:r>
              <a:rPr lang="en-US" sz="2400" dirty="0"/>
              <a:t> cd/m</a:t>
            </a:r>
            <a:r>
              <a:rPr lang="en-US" sz="2400" baseline="30000" dirty="0"/>
              <a:t>2</a:t>
            </a:r>
            <a:r>
              <a:rPr lang="en-US" sz="2400" dirty="0"/>
              <a:t>)</a:t>
            </a:r>
          </a:p>
          <a:p>
            <a:pPr fontAlgn="auto">
              <a:spcAft>
                <a:spcPts val="0"/>
              </a:spcAft>
              <a:defRPr/>
            </a:pPr>
            <a:endParaRPr lang="en-US" sz="2400" dirty="0"/>
          </a:p>
          <a:p>
            <a:pPr fontAlgn="auto">
              <a:spcAft>
                <a:spcPts val="0"/>
              </a:spcAft>
              <a:defRPr/>
            </a:pPr>
            <a:r>
              <a:rPr lang="en-US" sz="2400" dirty="0"/>
              <a:t>Cones are responsible for </a:t>
            </a:r>
            <a:r>
              <a:rPr lang="en-US" sz="2400" b="1" dirty="0" err="1"/>
              <a:t>photopic</a:t>
            </a:r>
            <a:r>
              <a:rPr lang="en-US" sz="2400" b="1" dirty="0"/>
              <a:t> vision </a:t>
            </a:r>
            <a:r>
              <a:rPr lang="en-US" sz="2400" dirty="0"/>
              <a:t>(normal light 1 – 10</a:t>
            </a:r>
            <a:r>
              <a:rPr lang="en-US" sz="2400" baseline="30000" dirty="0"/>
              <a:t>6</a:t>
            </a:r>
            <a:r>
              <a:rPr lang="en-US" sz="2400" dirty="0"/>
              <a:t> cd/m</a:t>
            </a:r>
            <a:r>
              <a:rPr lang="en-US" sz="2400" baseline="30000" dirty="0"/>
              <a:t>2</a:t>
            </a:r>
            <a:r>
              <a:rPr lang="en-US" sz="2400" dirty="0"/>
              <a:t>, high acuity, color perception)</a:t>
            </a:r>
          </a:p>
        </p:txBody>
      </p:sp>
      <p:cxnSp>
        <p:nvCxnSpPr>
          <p:cNvPr id="11" name="Straight Arrow Connector 10"/>
          <p:cNvCxnSpPr/>
          <p:nvPr/>
        </p:nvCxnSpPr>
        <p:spPr>
          <a:xfrm rot="5400000">
            <a:off x="5931286" y="5487152"/>
            <a:ext cx="1474788" cy="15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234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41789" y="365126"/>
            <a:ext cx="8616859" cy="833479"/>
          </a:xfrm>
        </p:spPr>
        <p:txBody>
          <a:bodyPr>
            <a:normAutofit/>
          </a:bodyPr>
          <a:lstStyle/>
          <a:p>
            <a:r>
              <a:rPr lang="en-US" altLang="en-US" sz="3600" b="1" dirty="0"/>
              <a:t>Psychophysical insights into eye physiology</a:t>
            </a:r>
          </a:p>
        </p:txBody>
      </p:sp>
      <p:pic>
        <p:nvPicPr>
          <p:cNvPr id="36866" name="Picture 2"/>
          <p:cNvPicPr>
            <a:picLocks noChangeAspect="1" noChangeArrowheads="1"/>
          </p:cNvPicPr>
          <p:nvPr/>
        </p:nvPicPr>
        <p:blipFill>
          <a:blip r:embed="rId3"/>
          <a:srcRect/>
          <a:stretch>
            <a:fillRect/>
          </a:stretch>
        </p:blipFill>
        <p:spPr bwMode="auto">
          <a:xfrm>
            <a:off x="254473" y="2545492"/>
            <a:ext cx="4205935" cy="3477635"/>
          </a:xfrm>
          <a:prstGeom prst="rect">
            <a:avLst/>
          </a:prstGeom>
          <a:noFill/>
          <a:ln w="9525">
            <a:noFill/>
            <a:miter lim="800000"/>
            <a:headEnd/>
            <a:tailEnd/>
          </a:ln>
          <a:effectLst/>
          <a:scene3d>
            <a:camera prst="orthographicFront">
              <a:rot lat="0" lon="0" rev="60000"/>
            </a:camera>
            <a:lightRig rig="threePt" dir="t"/>
          </a:scene3d>
        </p:spPr>
      </p:pic>
      <p:sp>
        <p:nvSpPr>
          <p:cNvPr id="7" name="Content Placeholder 2"/>
          <p:cNvSpPr txBox="1">
            <a:spLocks/>
          </p:cNvSpPr>
          <p:nvPr/>
        </p:nvSpPr>
        <p:spPr>
          <a:xfrm>
            <a:off x="427276" y="1465080"/>
            <a:ext cx="3860328" cy="1014241"/>
          </a:xfrm>
          <a:prstGeom prst="rect">
            <a:avLst/>
          </a:prstGeom>
        </p:spPr>
        <p:txBody>
          <a:bodyPr>
            <a:normAutofit lnSpcReduction="10000"/>
          </a:bodyPr>
          <a:lstStyle/>
          <a:p>
            <a:pPr fontAlgn="auto">
              <a:spcBef>
                <a:spcPct val="20000"/>
              </a:spcBef>
              <a:spcAft>
                <a:spcPts val="0"/>
              </a:spcAft>
              <a:defRPr/>
            </a:pPr>
            <a:r>
              <a:rPr lang="en-US" sz="2200" b="1" dirty="0">
                <a:latin typeface="+mn-lt"/>
                <a:cs typeface="+mn-cs"/>
              </a:rPr>
              <a:t>Dark adaptation </a:t>
            </a:r>
            <a:r>
              <a:rPr lang="en-US" sz="2200" dirty="0">
                <a:latin typeface="+mn-lt"/>
                <a:cs typeface="+mn-cs"/>
              </a:rPr>
              <a:t>– recovery of detection threshold after intense light</a:t>
            </a:r>
          </a:p>
          <a:p>
            <a:pPr fontAlgn="auto">
              <a:spcBef>
                <a:spcPct val="20000"/>
              </a:spcBef>
              <a:spcAft>
                <a:spcPts val="0"/>
              </a:spcAft>
              <a:defRPr/>
            </a:pPr>
            <a:endParaRPr lang="en-US" sz="2200" dirty="0">
              <a:latin typeface="+mn-lt"/>
              <a:cs typeface="+mn-cs"/>
            </a:endParaRPr>
          </a:p>
        </p:txBody>
      </p:sp>
      <p:sp>
        <p:nvSpPr>
          <p:cNvPr id="10" name="Content Placeholder 2"/>
          <p:cNvSpPr>
            <a:spLocks noGrp="1"/>
          </p:cNvSpPr>
          <p:nvPr>
            <p:ph idx="1"/>
          </p:nvPr>
        </p:nvSpPr>
        <p:spPr>
          <a:xfrm>
            <a:off x="5140410" y="1445915"/>
            <a:ext cx="3818237" cy="989055"/>
          </a:xfrm>
        </p:spPr>
        <p:txBody>
          <a:bodyPr>
            <a:normAutofit lnSpcReduction="10000"/>
          </a:bodyPr>
          <a:lstStyle/>
          <a:p>
            <a:pPr marL="0" indent="0">
              <a:buNone/>
            </a:pPr>
            <a:r>
              <a:rPr lang="en-US" altLang="en-US" sz="2200" b="1" dirty="0"/>
              <a:t>Spectral sensitivity </a:t>
            </a:r>
            <a:r>
              <a:rPr lang="en-US" altLang="en-US" sz="2200" dirty="0"/>
              <a:t>curves – absolute threshold vs </a:t>
            </a:r>
            <a:r>
              <a:rPr lang="en-US" altLang="en-US" sz="2200" dirty="0" err="1"/>
              <a:t>colour</a:t>
            </a:r>
            <a:r>
              <a:rPr lang="en-US" altLang="en-US" sz="2200" dirty="0"/>
              <a:t> (Wald 1945)</a:t>
            </a:r>
          </a:p>
          <a:p>
            <a:pPr>
              <a:buFont typeface="Arial" panose="020B0604020202020204" pitchFamily="34" charset="0"/>
              <a:buNone/>
            </a:pPr>
            <a:endParaRPr lang="en-US" altLang="en-US" sz="2200" dirty="0"/>
          </a:p>
        </p:txBody>
      </p:sp>
      <p:sp>
        <p:nvSpPr>
          <p:cNvPr id="11" name="Content Placeholder 2"/>
          <p:cNvSpPr txBox="1">
            <a:spLocks/>
          </p:cNvSpPr>
          <p:nvPr/>
        </p:nvSpPr>
        <p:spPr>
          <a:xfrm>
            <a:off x="427276" y="6089297"/>
            <a:ext cx="4033132" cy="768704"/>
          </a:xfrm>
          <a:prstGeom prst="rect">
            <a:avLst/>
          </a:prstGeom>
        </p:spPr>
        <p:txBody>
          <a:bodyPr>
            <a:normAutofit/>
          </a:bodyPr>
          <a:lstStyle/>
          <a:p>
            <a:pPr fontAlgn="auto">
              <a:spcBef>
                <a:spcPct val="20000"/>
              </a:spcBef>
              <a:spcAft>
                <a:spcPts val="0"/>
              </a:spcAft>
              <a:defRPr/>
            </a:pPr>
            <a:r>
              <a:rPr lang="en-US" sz="2200" dirty="0">
                <a:latin typeface="+mn-lt"/>
                <a:cs typeface="+mn-cs"/>
              </a:rPr>
              <a:t>Rods recover later, and take over ultimate sensitivity</a:t>
            </a:r>
          </a:p>
          <a:p>
            <a:pPr fontAlgn="auto">
              <a:spcBef>
                <a:spcPct val="20000"/>
              </a:spcBef>
              <a:spcAft>
                <a:spcPts val="0"/>
              </a:spcAft>
              <a:defRPr/>
            </a:pPr>
            <a:endParaRPr lang="en-US" sz="2200" dirty="0">
              <a:latin typeface="+mn-lt"/>
              <a:cs typeface="+mn-cs"/>
            </a:endParaRPr>
          </a:p>
        </p:txBody>
      </p:sp>
      <p:sp>
        <p:nvSpPr>
          <p:cNvPr id="12" name="Content Placeholder 2"/>
          <p:cNvSpPr txBox="1">
            <a:spLocks/>
          </p:cNvSpPr>
          <p:nvPr/>
        </p:nvSpPr>
        <p:spPr>
          <a:xfrm>
            <a:off x="5191968" y="6089297"/>
            <a:ext cx="4033132" cy="768704"/>
          </a:xfrm>
          <a:prstGeom prst="rect">
            <a:avLst/>
          </a:prstGeom>
        </p:spPr>
        <p:txBody>
          <a:bodyPr>
            <a:normAutofit/>
          </a:bodyPr>
          <a:lstStyle/>
          <a:p>
            <a:pPr fontAlgn="auto">
              <a:spcBef>
                <a:spcPct val="20000"/>
              </a:spcBef>
              <a:spcAft>
                <a:spcPts val="0"/>
              </a:spcAft>
              <a:defRPr/>
            </a:pPr>
            <a:r>
              <a:rPr lang="en-US" sz="2200" dirty="0">
                <a:latin typeface="+mn-lt"/>
                <a:cs typeface="+mn-cs"/>
              </a:rPr>
              <a:t>At threshold, </a:t>
            </a:r>
            <a:r>
              <a:rPr lang="en-US" sz="2200" dirty="0" err="1">
                <a:latin typeface="+mn-lt"/>
                <a:cs typeface="+mn-cs"/>
              </a:rPr>
              <a:t>colour</a:t>
            </a:r>
            <a:r>
              <a:rPr lang="en-US" sz="2200" dirty="0">
                <a:latin typeface="+mn-lt"/>
                <a:cs typeface="+mn-cs"/>
              </a:rPr>
              <a:t> perceived at fovea but not at periphery</a:t>
            </a:r>
          </a:p>
          <a:p>
            <a:pPr fontAlgn="auto">
              <a:spcBef>
                <a:spcPct val="20000"/>
              </a:spcBef>
              <a:spcAft>
                <a:spcPts val="0"/>
              </a:spcAft>
              <a:defRPr/>
            </a:pPr>
            <a:endParaRPr lang="en-US" sz="2200" dirty="0">
              <a:latin typeface="+mn-lt"/>
              <a:cs typeface="+mn-cs"/>
            </a:endParaRPr>
          </a:p>
        </p:txBody>
      </p:sp>
      <p:grpSp>
        <p:nvGrpSpPr>
          <p:cNvPr id="5" name="Group 4"/>
          <p:cNvGrpSpPr/>
          <p:nvPr/>
        </p:nvGrpSpPr>
        <p:grpSpPr>
          <a:xfrm>
            <a:off x="5251620" y="2479321"/>
            <a:ext cx="3781425" cy="3609975"/>
            <a:chOff x="5251620" y="2479321"/>
            <a:chExt cx="3781425" cy="3609975"/>
          </a:xfrm>
        </p:grpSpPr>
        <p:sp>
          <p:nvSpPr>
            <p:cNvPr id="8" name="Rectangle 7"/>
            <p:cNvSpPr/>
            <p:nvPr/>
          </p:nvSpPr>
          <p:spPr>
            <a:xfrm>
              <a:off x="6178550" y="3408363"/>
              <a:ext cx="1190625" cy="9413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 name="Picture 1"/>
            <p:cNvPicPr>
              <a:picLocks noChangeAspect="1"/>
            </p:cNvPicPr>
            <p:nvPr/>
          </p:nvPicPr>
          <p:blipFill>
            <a:blip r:embed="rId4"/>
            <a:stretch>
              <a:fillRect/>
            </a:stretch>
          </p:blipFill>
          <p:spPr>
            <a:xfrm>
              <a:off x="5251620" y="2479321"/>
              <a:ext cx="3781425" cy="3609975"/>
            </a:xfrm>
            <a:prstGeom prst="rect">
              <a:avLst/>
            </a:prstGeom>
          </p:spPr>
        </p:pic>
        <p:sp>
          <p:nvSpPr>
            <p:cNvPr id="4" name="TextBox 3"/>
            <p:cNvSpPr txBox="1"/>
            <p:nvPr/>
          </p:nvSpPr>
          <p:spPr>
            <a:xfrm>
              <a:off x="6498744" y="3232725"/>
              <a:ext cx="870431" cy="646331"/>
            </a:xfrm>
            <a:prstGeom prst="rect">
              <a:avLst/>
            </a:prstGeom>
            <a:noFill/>
          </p:spPr>
          <p:txBody>
            <a:bodyPr wrap="none" rtlCol="0">
              <a:spAutoFit/>
            </a:bodyPr>
            <a:lstStyle/>
            <a:p>
              <a:r>
                <a:rPr lang="en-IE" dirty="0"/>
                <a:t>Fovea</a:t>
              </a:r>
            </a:p>
            <a:p>
              <a:r>
                <a:rPr lang="en-IE" dirty="0"/>
                <a:t>(cones)</a:t>
              </a:r>
            </a:p>
          </p:txBody>
        </p:sp>
        <p:sp>
          <p:nvSpPr>
            <p:cNvPr id="9" name="TextBox 8"/>
            <p:cNvSpPr txBox="1"/>
            <p:nvPr/>
          </p:nvSpPr>
          <p:spPr>
            <a:xfrm>
              <a:off x="7577900" y="4670228"/>
              <a:ext cx="1091709" cy="646331"/>
            </a:xfrm>
            <a:prstGeom prst="rect">
              <a:avLst/>
            </a:prstGeom>
            <a:noFill/>
          </p:spPr>
          <p:txBody>
            <a:bodyPr wrap="none" rtlCol="0">
              <a:spAutoFit/>
            </a:bodyPr>
            <a:lstStyle/>
            <a:p>
              <a:r>
                <a:rPr lang="en-IE" dirty="0"/>
                <a:t>Periphery</a:t>
              </a:r>
            </a:p>
            <a:p>
              <a:r>
                <a:rPr lang="en-IE" dirty="0"/>
                <a:t>(rods)</a:t>
              </a:r>
            </a:p>
          </p:txBody>
        </p:sp>
        <p:pic>
          <p:nvPicPr>
            <p:cNvPr id="13" name="Picture 5" descr="em-spectrum.jpg"/>
            <p:cNvPicPr>
              <a:picLocks noChangeAspect="1"/>
            </p:cNvPicPr>
            <p:nvPr/>
          </p:nvPicPr>
          <p:blipFill rotWithShape="1">
            <a:blip r:embed="rId5">
              <a:extLst>
                <a:ext uri="{28A0092B-C50C-407E-A947-70E740481C1C}">
                  <a14:useLocalDpi xmlns:a14="http://schemas.microsoft.com/office/drawing/2010/main" val="0"/>
                </a:ext>
              </a:extLst>
            </a:blip>
            <a:srcRect l="9136" t="69725" r="9533" b="19155"/>
            <a:stretch/>
          </p:blipFill>
          <p:spPr bwMode="auto">
            <a:xfrm>
              <a:off x="6449316" y="5428507"/>
              <a:ext cx="2289270" cy="18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261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28650" y="365127"/>
            <a:ext cx="7886700" cy="1031188"/>
          </a:xfrm>
        </p:spPr>
        <p:txBody>
          <a:bodyPr/>
          <a:lstStyle/>
          <a:p>
            <a:r>
              <a:rPr lang="en-US" altLang="en-US" dirty="0"/>
              <a:t>Method of selective adaptation</a:t>
            </a:r>
          </a:p>
        </p:txBody>
      </p:sp>
      <p:sp>
        <p:nvSpPr>
          <p:cNvPr id="20483" name="Content Placeholder 2"/>
          <p:cNvSpPr>
            <a:spLocks noGrp="1"/>
          </p:cNvSpPr>
          <p:nvPr>
            <p:ph idx="1"/>
          </p:nvPr>
        </p:nvSpPr>
        <p:spPr>
          <a:xfrm>
            <a:off x="396893" y="1554357"/>
            <a:ext cx="4867086" cy="4832350"/>
          </a:xfrm>
        </p:spPr>
        <p:txBody>
          <a:bodyPr/>
          <a:lstStyle/>
          <a:p>
            <a:r>
              <a:rPr lang="en-US" altLang="en-US" sz="2200" dirty="0"/>
              <a:t>Can we distinguish different cone types psychophysically?</a:t>
            </a:r>
          </a:p>
          <a:p>
            <a:endParaRPr lang="en-US" altLang="en-US" sz="2200" dirty="0"/>
          </a:p>
          <a:p>
            <a:r>
              <a:rPr lang="en-US" altLang="en-US" sz="2200" dirty="0"/>
              <a:t>To determine the sensitivity spectra separately for blue, green and red cones, you can use </a:t>
            </a:r>
            <a:r>
              <a:rPr lang="en-US" altLang="en-US" sz="2200" i="1" dirty="0"/>
              <a:t>adaptation</a:t>
            </a:r>
            <a:r>
              <a:rPr lang="en-US" altLang="en-US" sz="2200" dirty="0"/>
              <a:t>.</a:t>
            </a:r>
          </a:p>
          <a:p>
            <a:r>
              <a:rPr lang="en-US" altLang="en-US" sz="2200" dirty="0"/>
              <a:t>When exposed to a lot of blue, the threshold for blue is raised, and the blue cones, and to a certain extent the greens, are taken out of the equation.</a:t>
            </a:r>
          </a:p>
          <a:p>
            <a:r>
              <a:rPr lang="en-US" altLang="en-US" sz="2200" dirty="0"/>
              <a:t>Thus, the curve for red cones only can be measured.</a:t>
            </a:r>
          </a:p>
        </p:txBody>
      </p:sp>
      <p:grpSp>
        <p:nvGrpSpPr>
          <p:cNvPr id="3" name="Group 2"/>
          <p:cNvGrpSpPr/>
          <p:nvPr/>
        </p:nvGrpSpPr>
        <p:grpSpPr>
          <a:xfrm>
            <a:off x="5570554" y="1320201"/>
            <a:ext cx="3070225" cy="5300662"/>
            <a:chOff x="5570554" y="1320201"/>
            <a:chExt cx="3070225" cy="5300662"/>
          </a:xfrm>
        </p:grpSpPr>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5570554" y="1320201"/>
              <a:ext cx="3070225"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m-spectrum.jpg"/>
            <p:cNvPicPr>
              <a:picLocks noChangeAspect="1"/>
            </p:cNvPicPr>
            <p:nvPr/>
          </p:nvPicPr>
          <p:blipFill rotWithShape="1">
            <a:blip r:embed="rId4">
              <a:extLst>
                <a:ext uri="{28A0092B-C50C-407E-A947-70E740481C1C}">
                  <a14:useLocalDpi xmlns:a14="http://schemas.microsoft.com/office/drawing/2010/main" val="0"/>
                </a:ext>
              </a:extLst>
            </a:blip>
            <a:srcRect l="9136" t="69725" r="9533" b="19155"/>
            <a:stretch/>
          </p:blipFill>
          <p:spPr bwMode="auto">
            <a:xfrm>
              <a:off x="6226080" y="5972204"/>
              <a:ext cx="2289270" cy="18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226080" y="1678670"/>
              <a:ext cx="1599925" cy="707886"/>
            </a:xfrm>
            <a:prstGeom prst="rect">
              <a:avLst/>
            </a:prstGeom>
          </p:spPr>
          <p:txBody>
            <a:bodyPr wrap="none">
              <a:spAutoFit/>
            </a:bodyPr>
            <a:lstStyle/>
            <a:p>
              <a:r>
                <a:rPr lang="en-US" altLang="en-US" sz="2000" dirty="0"/>
                <a:t>“sensitivity” </a:t>
              </a:r>
            </a:p>
            <a:p>
              <a:r>
                <a:rPr lang="en-US" altLang="en-US" sz="2000" dirty="0"/>
                <a:t>= 1/threshold</a:t>
              </a:r>
            </a:p>
          </p:txBody>
        </p:sp>
      </p:grpSp>
    </p:spTree>
    <p:extLst>
      <p:ext uri="{BB962C8B-B14F-4D97-AF65-F5344CB8AC3E}">
        <p14:creationId xmlns:p14="http://schemas.microsoft.com/office/powerpoint/2010/main" val="24734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26762" y="241560"/>
            <a:ext cx="7886700" cy="1550170"/>
          </a:xfrm>
        </p:spPr>
        <p:txBody>
          <a:bodyPr>
            <a:normAutofit/>
          </a:bodyPr>
          <a:lstStyle/>
          <a:p>
            <a:r>
              <a:rPr lang="en-US" altLang="en-US" dirty="0"/>
              <a:t>Sensitivity curves:</a:t>
            </a:r>
            <a:br>
              <a:rPr lang="en-US" altLang="en-US" dirty="0"/>
            </a:br>
            <a:r>
              <a:rPr lang="en-US" altLang="en-US" dirty="0"/>
              <a:t>Psychophysical -&gt; Physiological</a:t>
            </a:r>
          </a:p>
        </p:txBody>
      </p:sp>
      <p:sp>
        <p:nvSpPr>
          <p:cNvPr id="6" name="Content Placeholder 2"/>
          <p:cNvSpPr txBox="1">
            <a:spLocks/>
          </p:cNvSpPr>
          <p:nvPr/>
        </p:nvSpPr>
        <p:spPr>
          <a:xfrm>
            <a:off x="317500" y="5845454"/>
            <a:ext cx="8826500" cy="1203411"/>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defRPr/>
            </a:pPr>
            <a:r>
              <a:rPr lang="en-US" sz="2200" dirty="0"/>
              <a:t>Same shape -&gt; infer that the spectral sensitivity of the observer is </a:t>
            </a:r>
            <a:r>
              <a:rPr lang="en-US" sz="2200" i="1" dirty="0"/>
              <a:t>determined</a:t>
            </a:r>
            <a:r>
              <a:rPr lang="en-US" sz="2200" dirty="0"/>
              <a:t> by the spectral sensitivity of the neural responses (spike counts) to rods, which in turn is determined by the spectral sensitivity of visual pigment, Rhodopsin, in rods.</a:t>
            </a:r>
          </a:p>
        </p:txBody>
      </p:sp>
      <p:pic>
        <p:nvPicPr>
          <p:cNvPr id="1946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671853" y="1729946"/>
            <a:ext cx="5396212" cy="41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5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Difference Thresholds: Weber’s Law</a:t>
            </a:r>
            <a:endParaRPr dirty="0"/>
          </a:p>
        </p:txBody>
      </p:sp>
      <p:sp>
        <p:nvSpPr>
          <p:cNvPr id="141" name="TextShape 2"/>
          <p:cNvSpPr txBox="1"/>
          <p:nvPr/>
        </p:nvSpPr>
        <p:spPr>
          <a:xfrm>
            <a:off x="250723" y="1327352"/>
            <a:ext cx="4923197" cy="4901644"/>
          </a:xfrm>
          <a:prstGeom prst="rect">
            <a:avLst/>
          </a:prstGeom>
        </p:spPr>
        <p:txBody>
          <a:bodyPr/>
          <a:lstStyle/>
          <a:p>
            <a:pPr marL="342900" indent="-342900">
              <a:lnSpc>
                <a:spcPct val="100000"/>
              </a:lnSpc>
              <a:buFont typeface="Arial" panose="020B0604020202020204" pitchFamily="34" charset="0"/>
              <a:buChar char="•"/>
            </a:pPr>
            <a:r>
              <a:rPr lang="en-IE" sz="2400" dirty="0">
                <a:solidFill>
                  <a:srgbClr val="000000"/>
                </a:solidFill>
              </a:rPr>
              <a:t>Weber discovered that the heavier the weight, the bigger the weight difference required to tell it was heavier. </a:t>
            </a:r>
          </a:p>
          <a:p>
            <a:pPr marL="342900" indent="-342900">
              <a:lnSpc>
                <a:spcPct val="100000"/>
              </a:lnSpc>
              <a:buFont typeface="Arial" panose="020B0604020202020204" pitchFamily="34" charset="0"/>
              <a:buChar char="•"/>
            </a:pPr>
            <a:r>
              <a:rPr lang="en-IE" sz="2400" dirty="0">
                <a:solidFill>
                  <a:srgbClr val="000000"/>
                </a:solidFill>
              </a:rPr>
              <a:t>i.e., difference threshold scales linearly with stimulus intensity. </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Applies to wide range of stimuli applied to eye, ear, skin, nose, tongue, …</a:t>
            </a:r>
            <a:endParaRPr sz="2400" dirty="0"/>
          </a:p>
          <a:p>
            <a:pPr marL="285750" indent="-285750">
              <a:lnSpc>
                <a:spcPct val="100000"/>
              </a:lnSpc>
              <a:buFont typeface="Arial" panose="020B0604020202020204" pitchFamily="34" charset="0"/>
              <a:buChar char="•"/>
            </a:pPr>
            <a:endParaRPr sz="2400" dirty="0"/>
          </a:p>
        </p:txBody>
      </p:sp>
      <p:sp>
        <p:nvSpPr>
          <p:cNvPr id="142" name="CustomShape 3"/>
          <p:cNvSpPr/>
          <p:nvPr/>
        </p:nvSpPr>
        <p:spPr>
          <a:xfrm>
            <a:off x="2619072" y="3883357"/>
            <a:ext cx="41436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or</a:t>
            </a:r>
            <a:endParaRPr/>
          </a:p>
        </p:txBody>
      </p:sp>
      <p:pic>
        <p:nvPicPr>
          <p:cNvPr id="143" name="Picture 4"/>
          <p:cNvPicPr/>
          <p:nvPr/>
        </p:nvPicPr>
        <p:blipFill>
          <a:blip r:embed="rId3"/>
          <a:stretch>
            <a:fillRect/>
          </a:stretch>
        </p:blipFill>
        <p:spPr>
          <a:xfrm>
            <a:off x="5064480" y="2846340"/>
            <a:ext cx="3871080" cy="3789720"/>
          </a:xfrm>
          <a:prstGeom prst="rect">
            <a:avLst/>
          </a:prstGeom>
          <a:ln w="9360">
            <a:noFill/>
          </a:ln>
        </p:spPr>
      </p:pic>
      <p:pic>
        <p:nvPicPr>
          <p:cNvPr id="144" name="Picture 143"/>
          <p:cNvPicPr/>
          <p:nvPr/>
        </p:nvPicPr>
        <p:blipFill>
          <a:blip r:embed="rId4"/>
          <a:stretch>
            <a:fillRect/>
          </a:stretch>
        </p:blipFill>
        <p:spPr>
          <a:xfrm>
            <a:off x="811152" y="3782557"/>
            <a:ext cx="1473120" cy="546120"/>
          </a:xfrm>
          <a:prstGeom prst="rect">
            <a:avLst/>
          </a:prstGeom>
          <a:ln>
            <a:solidFill>
              <a:srgbClr val="FFFFFF"/>
            </a:solidFill>
          </a:ln>
        </p:spPr>
      </p:pic>
      <p:pic>
        <p:nvPicPr>
          <p:cNvPr id="145" name="Picture 144"/>
          <p:cNvPicPr/>
          <p:nvPr/>
        </p:nvPicPr>
        <p:blipFill>
          <a:blip r:embed="rId5"/>
          <a:stretch>
            <a:fillRect/>
          </a:stretch>
        </p:blipFill>
        <p:spPr>
          <a:xfrm>
            <a:off x="3160152" y="3796237"/>
            <a:ext cx="1689120" cy="546120"/>
          </a:xfrm>
          <a:prstGeom prst="rect">
            <a:avLst/>
          </a:prstGeom>
          <a:ln>
            <a:solidFill>
              <a:srgbClr val="FFFFFF"/>
            </a:solidFill>
          </a:ln>
        </p:spPr>
      </p:pic>
      <p:pic>
        <p:nvPicPr>
          <p:cNvPr id="8" name="Picture 7"/>
          <p:cNvPicPr>
            <a:picLocks noChangeAspect="1"/>
          </p:cNvPicPr>
          <p:nvPr/>
        </p:nvPicPr>
        <p:blipFill>
          <a:blip r:embed="rId6"/>
          <a:stretch>
            <a:fillRect/>
          </a:stretch>
        </p:blipFill>
        <p:spPr>
          <a:xfrm>
            <a:off x="6463895" y="1224116"/>
            <a:ext cx="1371600" cy="971550"/>
          </a:xfrm>
          <a:prstGeom prst="rect">
            <a:avLst/>
          </a:prstGeom>
        </p:spPr>
      </p:pic>
      <p:sp>
        <p:nvSpPr>
          <p:cNvPr id="2" name="Rectangle 1"/>
          <p:cNvSpPr/>
          <p:nvPr/>
        </p:nvSpPr>
        <p:spPr>
          <a:xfrm>
            <a:off x="6049043" y="2253629"/>
            <a:ext cx="2201304" cy="707886"/>
          </a:xfrm>
          <a:prstGeom prst="rect">
            <a:avLst/>
          </a:prstGeom>
        </p:spPr>
        <p:txBody>
          <a:bodyPr wrap="square">
            <a:spAutoFit/>
          </a:bodyPr>
          <a:lstStyle/>
          <a:p>
            <a:pPr>
              <a:lnSpc>
                <a:spcPct val="100000"/>
              </a:lnSpc>
            </a:pPr>
            <a:r>
              <a:rPr lang="en-IE" sz="2000" dirty="0">
                <a:solidFill>
                  <a:srgbClr val="000000"/>
                </a:solidFill>
              </a:rPr>
              <a:t>Weight judgments – which heavier?</a:t>
            </a:r>
            <a:endParaRPr lang="en-IE" sz="2000" dirty="0"/>
          </a:p>
        </p:txBody>
      </p:sp>
    </p:spTree>
    <p:extLst>
      <p:ext uri="{BB962C8B-B14F-4D97-AF65-F5344CB8AC3E}">
        <p14:creationId xmlns:p14="http://schemas.microsoft.com/office/powerpoint/2010/main" val="25911145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Difference Thresholds: Weber’s Law</a:t>
            </a:r>
            <a:endParaRPr dirty="0"/>
          </a:p>
        </p:txBody>
      </p:sp>
      <p:pic>
        <p:nvPicPr>
          <p:cNvPr id="143" name="Picture 4"/>
          <p:cNvPicPr/>
          <p:nvPr/>
        </p:nvPicPr>
        <p:blipFill>
          <a:blip r:embed="rId3"/>
          <a:stretch>
            <a:fillRect/>
          </a:stretch>
        </p:blipFill>
        <p:spPr>
          <a:xfrm>
            <a:off x="5064480" y="2846340"/>
            <a:ext cx="3871080" cy="3789720"/>
          </a:xfrm>
          <a:prstGeom prst="rect">
            <a:avLst/>
          </a:prstGeom>
          <a:ln w="9360">
            <a:noFill/>
          </a:ln>
        </p:spPr>
      </p:pic>
      <p:pic>
        <p:nvPicPr>
          <p:cNvPr id="8" name="Picture 7"/>
          <p:cNvPicPr>
            <a:picLocks noChangeAspect="1"/>
          </p:cNvPicPr>
          <p:nvPr/>
        </p:nvPicPr>
        <p:blipFill>
          <a:blip r:embed="rId4"/>
          <a:stretch>
            <a:fillRect/>
          </a:stretch>
        </p:blipFill>
        <p:spPr>
          <a:xfrm>
            <a:off x="6463895" y="1224116"/>
            <a:ext cx="1371600" cy="971550"/>
          </a:xfrm>
          <a:prstGeom prst="rect">
            <a:avLst/>
          </a:prstGeom>
        </p:spPr>
      </p:pic>
      <p:sp>
        <p:nvSpPr>
          <p:cNvPr id="2" name="Rectangle 1"/>
          <p:cNvSpPr/>
          <p:nvPr/>
        </p:nvSpPr>
        <p:spPr>
          <a:xfrm>
            <a:off x="6049043" y="2253629"/>
            <a:ext cx="2201304" cy="707886"/>
          </a:xfrm>
          <a:prstGeom prst="rect">
            <a:avLst/>
          </a:prstGeom>
        </p:spPr>
        <p:txBody>
          <a:bodyPr wrap="square">
            <a:spAutoFit/>
          </a:bodyPr>
          <a:lstStyle/>
          <a:p>
            <a:pPr>
              <a:lnSpc>
                <a:spcPct val="100000"/>
              </a:lnSpc>
            </a:pPr>
            <a:r>
              <a:rPr lang="en-IE" sz="2000" dirty="0">
                <a:solidFill>
                  <a:srgbClr val="000000"/>
                </a:solidFill>
              </a:rPr>
              <a:t>Weight judgments – which heavier?</a:t>
            </a:r>
            <a:endParaRPr lang="en-IE" sz="2000" dirty="0"/>
          </a:p>
        </p:txBody>
      </p:sp>
      <p:sp>
        <p:nvSpPr>
          <p:cNvPr id="10" name="Arc 9"/>
          <p:cNvSpPr/>
          <p:nvPr/>
        </p:nvSpPr>
        <p:spPr>
          <a:xfrm rot="7445479">
            <a:off x="5431170" y="5266874"/>
            <a:ext cx="804970" cy="627480"/>
          </a:xfrm>
          <a:prstGeom prst="arc">
            <a:avLst>
              <a:gd name="adj1" fmla="val 16873935"/>
              <a:gd name="adj2" fmla="val 206124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3" name="Oval 2"/>
          <p:cNvSpPr/>
          <p:nvPr/>
        </p:nvSpPr>
        <p:spPr>
          <a:xfrm>
            <a:off x="5348234" y="5574889"/>
            <a:ext cx="1115661" cy="9291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CustomShape 2"/>
          <p:cNvSpPr/>
          <p:nvPr/>
        </p:nvSpPr>
        <p:spPr>
          <a:xfrm>
            <a:off x="2221380" y="2886199"/>
            <a:ext cx="41436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or</a:t>
            </a:r>
            <a:endParaRPr/>
          </a:p>
        </p:txBody>
      </p:sp>
      <p:pic>
        <p:nvPicPr>
          <p:cNvPr id="13" name="Picture 12"/>
          <p:cNvPicPr/>
          <p:nvPr/>
        </p:nvPicPr>
        <p:blipFill>
          <a:blip r:embed="rId5"/>
          <a:stretch>
            <a:fillRect/>
          </a:stretch>
        </p:blipFill>
        <p:spPr>
          <a:xfrm>
            <a:off x="2849940" y="2915719"/>
            <a:ext cx="1917720" cy="444600"/>
          </a:xfrm>
          <a:prstGeom prst="rect">
            <a:avLst/>
          </a:prstGeom>
          <a:ln>
            <a:solidFill>
              <a:srgbClr val="FFFFFF"/>
            </a:solidFill>
          </a:ln>
        </p:spPr>
      </p:pic>
      <p:pic>
        <p:nvPicPr>
          <p:cNvPr id="14" name="Picture 13"/>
          <p:cNvPicPr/>
          <p:nvPr/>
        </p:nvPicPr>
        <p:blipFill>
          <a:blip r:embed="rId6"/>
          <a:stretch>
            <a:fillRect/>
          </a:stretch>
        </p:blipFill>
        <p:spPr>
          <a:xfrm>
            <a:off x="863820" y="2732839"/>
            <a:ext cx="1320840" cy="927000"/>
          </a:xfrm>
          <a:prstGeom prst="rect">
            <a:avLst/>
          </a:prstGeom>
          <a:ln>
            <a:solidFill>
              <a:srgbClr val="FFFFFF"/>
            </a:solidFill>
          </a:ln>
        </p:spPr>
      </p:pic>
      <p:sp>
        <p:nvSpPr>
          <p:cNvPr id="15" name="TextShape 1"/>
          <p:cNvSpPr txBox="1"/>
          <p:nvPr/>
        </p:nvSpPr>
        <p:spPr>
          <a:xfrm>
            <a:off x="457200" y="1297458"/>
            <a:ext cx="4607280" cy="5058701"/>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Violation of Weber’s law at low intensities</a:t>
            </a:r>
            <a:endParaRPr sz="2000" dirty="0"/>
          </a:p>
          <a:p>
            <a:pPr marL="342900" indent="-342900">
              <a:lnSpc>
                <a:spcPct val="100000"/>
              </a:lnSpc>
              <a:buFont typeface="Arial" panose="020B0604020202020204" pitchFamily="34" charset="0"/>
              <a:buChar char="•"/>
            </a:pPr>
            <a:r>
              <a:rPr lang="en-US" sz="2400" dirty="0">
                <a:solidFill>
                  <a:srgbClr val="000000"/>
                </a:solidFill>
                <a:latin typeface="Calibri"/>
              </a:rPr>
              <a:t>Tweak the model:</a:t>
            </a:r>
            <a:endParaRPr sz="2000" dirty="0"/>
          </a:p>
          <a:p>
            <a:pPr marL="285750" indent="-285750">
              <a:lnSpc>
                <a:spcPct val="100000"/>
              </a:lnSpc>
              <a:buFont typeface="Arial" panose="020B0604020202020204" pitchFamily="34" charset="0"/>
              <a:buChar char="•"/>
            </a:pPr>
            <a:endParaRPr sz="2000" dirty="0"/>
          </a:p>
          <a:p>
            <a:pPr marL="285750" indent="-285750">
              <a:lnSpc>
                <a:spcPct val="100000"/>
              </a:lnSpc>
              <a:buFont typeface="Arial" panose="020B0604020202020204" pitchFamily="34" charset="0"/>
              <a:buChar char="•"/>
            </a:pPr>
            <a:endParaRPr sz="2000" dirty="0"/>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where a is a constant that is usually small. </a:t>
            </a:r>
            <a:endParaRPr sz="2000" dirty="0"/>
          </a:p>
          <a:p>
            <a:pPr marL="342900" indent="-342900">
              <a:lnSpc>
                <a:spcPct val="100000"/>
              </a:lnSpc>
              <a:buFont typeface="Arial" panose="020B0604020202020204" pitchFamily="34" charset="0"/>
              <a:buChar char="•"/>
            </a:pPr>
            <a:endParaRPr sz="2000" dirty="0"/>
          </a:p>
          <a:p>
            <a:pPr marL="342900" indent="-342900">
              <a:lnSpc>
                <a:spcPct val="100000"/>
              </a:lnSpc>
              <a:buFont typeface="Arial" panose="020B0604020202020204" pitchFamily="34" charset="0"/>
              <a:buChar char="•"/>
            </a:pPr>
            <a:r>
              <a:rPr lang="en-US" sz="2400" dirty="0">
                <a:solidFill>
                  <a:srgbClr val="000000"/>
                </a:solidFill>
                <a:latin typeface="Calibri"/>
              </a:rPr>
              <a:t>Comes from sensory noise in the sensory organ/brain that exists when the value of </a:t>
            </a:r>
            <a:r>
              <a:rPr lang="en-US" sz="2400" dirty="0">
                <a:solidFill>
                  <a:srgbClr val="000000"/>
                </a:solidFill>
                <a:latin typeface="Symbol"/>
              </a:rPr>
              <a:t>f</a:t>
            </a:r>
            <a:r>
              <a:rPr lang="en-US" sz="2400" dirty="0">
                <a:solidFill>
                  <a:srgbClr val="000000"/>
                </a:solidFill>
                <a:latin typeface="Calibri"/>
              </a:rPr>
              <a:t> is zero.</a:t>
            </a:r>
            <a:endParaRPr sz="2000" dirty="0"/>
          </a:p>
        </p:txBody>
      </p:sp>
    </p:spTree>
    <p:extLst>
      <p:ext uri="{BB962C8B-B14F-4D97-AF65-F5344CB8AC3E}">
        <p14:creationId xmlns:p14="http://schemas.microsoft.com/office/powerpoint/2010/main" val="15899942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457200" y="274680"/>
            <a:ext cx="8229240" cy="735840"/>
          </a:xfrm>
          <a:prstGeom prst="rect">
            <a:avLst/>
          </a:prstGeom>
        </p:spPr>
        <p:txBody>
          <a:bodyPr anchor="ctr"/>
          <a:lstStyle/>
          <a:p>
            <a:pPr algn="ctr">
              <a:lnSpc>
                <a:spcPct val="100000"/>
              </a:lnSpc>
            </a:pPr>
            <a:r>
              <a:rPr lang="en-US" sz="4000">
                <a:solidFill>
                  <a:srgbClr val="000000"/>
                </a:solidFill>
                <a:latin typeface="Calibri"/>
              </a:rPr>
              <a:t>Fechner’s psychophysics</a:t>
            </a:r>
            <a:endParaRPr/>
          </a:p>
        </p:txBody>
      </p:sp>
      <p:sp>
        <p:nvSpPr>
          <p:cNvPr id="173" name="TextShape 2"/>
          <p:cNvSpPr txBox="1"/>
          <p:nvPr/>
        </p:nvSpPr>
        <p:spPr>
          <a:xfrm>
            <a:off x="294969" y="1010520"/>
            <a:ext cx="858356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Idea similar to Weber’s law: arithmetic series of mental intensities correspond to a geometric series of physical energies.</a:t>
            </a:r>
            <a:r>
              <a:rPr dirty="0"/>
              <a:t> </a:t>
            </a: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Proposed that </a:t>
            </a:r>
            <a:r>
              <a:rPr lang="en-US" sz="2400" dirty="0">
                <a:solidFill>
                  <a:srgbClr val="000000"/>
                </a:solidFill>
              </a:rPr>
              <a:t>just noticeable differences (</a:t>
            </a:r>
            <a:r>
              <a:rPr lang="en-US" sz="2400" dirty="0" err="1">
                <a:solidFill>
                  <a:srgbClr val="000000"/>
                </a:solidFill>
              </a:rPr>
              <a:t>jnd</a:t>
            </a:r>
            <a:r>
              <a:rPr lang="en-US" sz="2400" dirty="0">
                <a:solidFill>
                  <a:srgbClr val="000000"/>
                </a:solidFill>
              </a:rPr>
              <a:t>) </a:t>
            </a:r>
            <a:r>
              <a:rPr lang="en-IE" sz="2400" dirty="0">
                <a:solidFill>
                  <a:srgbClr val="000000"/>
                </a:solidFill>
              </a:rPr>
              <a:t>are equal psychological increments in sensation magnitude</a:t>
            </a:r>
            <a:r>
              <a:rPr lang="en-US" sz="2400" dirty="0">
                <a:solidFill>
                  <a:srgbClr val="000000"/>
                </a:solidFill>
              </a:rPr>
              <a:t>, which correspond to </a:t>
            </a:r>
            <a:r>
              <a:rPr lang="en-US" sz="2400" dirty="0">
                <a:solidFill>
                  <a:srgbClr val="000000"/>
                </a:solidFill>
                <a:latin typeface="Calibri"/>
              </a:rPr>
              <a:t>values of </a:t>
            </a:r>
            <a:r>
              <a:rPr lang="en-US" sz="2400" dirty="0" err="1">
                <a:solidFill>
                  <a:srgbClr val="000000"/>
                </a:solidFill>
                <a:latin typeface="Symbol"/>
              </a:rPr>
              <a:t>Df</a:t>
            </a:r>
            <a:r>
              <a:rPr lang="en-US" sz="2400" dirty="0">
                <a:solidFill>
                  <a:srgbClr val="000000"/>
                </a:solidFill>
                <a:latin typeface="Calibri"/>
              </a:rPr>
              <a:t> on the physical scale that increase with </a:t>
            </a:r>
            <a:r>
              <a:rPr lang="en-US" sz="2400" dirty="0">
                <a:solidFill>
                  <a:srgbClr val="000000"/>
                </a:solidFill>
                <a:latin typeface="Symbol"/>
              </a:rPr>
              <a:t>f</a:t>
            </a:r>
            <a:r>
              <a:rPr lang="en-US" sz="2400" dirty="0">
                <a:solidFill>
                  <a:srgbClr val="000000"/>
                </a:solidFill>
                <a:latin typeface="Calibri"/>
              </a:rPr>
              <a:t>.</a:t>
            </a:r>
          </a:p>
          <a:p>
            <a:pPr marL="342900" indent="-342900">
              <a:lnSpc>
                <a:spcPct val="100000"/>
              </a:lnSpc>
              <a:buFont typeface="Arial" panose="020B0604020202020204" pitchFamily="34" charset="0"/>
              <a:buChar char="•"/>
            </a:pPr>
            <a:r>
              <a:rPr lang="en-US" sz="2400" dirty="0">
                <a:solidFill>
                  <a:srgbClr val="000000"/>
                </a:solidFill>
              </a:rPr>
              <a:t>Doesn’t fully work – e.g. audio stimulus 20 </a:t>
            </a:r>
            <a:r>
              <a:rPr lang="en-US" sz="2400" dirty="0" err="1">
                <a:solidFill>
                  <a:srgbClr val="000000"/>
                </a:solidFill>
              </a:rPr>
              <a:t>jnd’s</a:t>
            </a:r>
            <a:r>
              <a:rPr lang="en-US" sz="2400" dirty="0">
                <a:solidFill>
                  <a:srgbClr val="000000"/>
                </a:solidFill>
              </a:rPr>
              <a:t> above absolute threshold sounds much louder than 2 x 10 </a:t>
            </a:r>
            <a:r>
              <a:rPr lang="en-US" sz="2400" dirty="0" err="1">
                <a:solidFill>
                  <a:srgbClr val="000000"/>
                </a:solidFill>
              </a:rPr>
              <a:t>jnds</a:t>
            </a:r>
            <a:endParaRPr lang="en-US" sz="2400" dirty="0">
              <a:solidFill>
                <a:srgbClr val="000000"/>
              </a:solidFill>
              <a:latin typeface="Calibri"/>
            </a:endParaRPr>
          </a:p>
        </p:txBody>
      </p:sp>
      <p:pic>
        <p:nvPicPr>
          <p:cNvPr id="4" name="Picture 3"/>
          <p:cNvPicPr/>
          <p:nvPr/>
        </p:nvPicPr>
        <p:blipFill>
          <a:blip r:embed="rId3"/>
          <a:stretch>
            <a:fillRect/>
          </a:stretch>
        </p:blipFill>
        <p:spPr>
          <a:xfrm>
            <a:off x="2076480" y="1860120"/>
            <a:ext cx="4881240" cy="2396520"/>
          </a:xfrm>
          <a:prstGeom prst="rect">
            <a:avLst/>
          </a:prstGeom>
          <a:ln w="9360">
            <a:noFill/>
          </a:ln>
        </p:spPr>
      </p:pic>
      <p:sp>
        <p:nvSpPr>
          <p:cNvPr id="5" name="CustomShape 3"/>
          <p:cNvSpPr/>
          <p:nvPr/>
        </p:nvSpPr>
        <p:spPr>
          <a:xfrm>
            <a:off x="2849040" y="3866040"/>
            <a:ext cx="345960" cy="378360"/>
          </a:xfrm>
          <a:prstGeom prst="rect">
            <a:avLst/>
          </a:prstGeom>
          <a:solidFill>
            <a:srgbClr val="FFFFFF"/>
          </a:solidFill>
          <a:ln w="9360">
            <a:solidFill>
              <a:srgbClr val="FFFFFF"/>
            </a:solidFill>
            <a:round/>
          </a:ln>
        </p:spPr>
      </p:sp>
    </p:spTree>
    <p:extLst>
      <p:ext uri="{BB962C8B-B14F-4D97-AF65-F5344CB8AC3E}">
        <p14:creationId xmlns:p14="http://schemas.microsoft.com/office/powerpoint/2010/main" val="33514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73397"/>
            <a:ext cx="8515350" cy="1325563"/>
          </a:xfrm>
        </p:spPr>
        <p:txBody>
          <a:bodyPr>
            <a:normAutofit/>
          </a:bodyPr>
          <a:lstStyle/>
          <a:p>
            <a:r>
              <a:rPr lang="en-US" altLang="en-US" sz="4000" dirty="0"/>
              <a:t>Measuring psychophysical thresholds:</a:t>
            </a:r>
            <a:br>
              <a:rPr lang="en-US" altLang="en-US" sz="4000" dirty="0"/>
            </a:br>
            <a:r>
              <a:rPr lang="en-US" sz="4000" b="1" i="1" dirty="0"/>
              <a:t>Method of Constant Stimuli</a:t>
            </a:r>
            <a:endParaRPr lang="en-US" altLang="en-US" sz="4000" b="1" dirty="0"/>
          </a:p>
        </p:txBody>
      </p:sp>
      <p:sp>
        <p:nvSpPr>
          <p:cNvPr id="3" name="Content Placeholder 2"/>
          <p:cNvSpPr>
            <a:spLocks noGrp="1"/>
          </p:cNvSpPr>
          <p:nvPr>
            <p:ph idx="1"/>
          </p:nvPr>
        </p:nvSpPr>
        <p:spPr>
          <a:xfrm>
            <a:off x="457200" y="1622322"/>
            <a:ext cx="8229600" cy="4767365"/>
          </a:xfrm>
        </p:spPr>
        <p:txBody>
          <a:bodyPr rtlCol="0">
            <a:normAutofit/>
          </a:bodyPr>
          <a:lstStyle/>
          <a:p>
            <a:pPr eaLnBrk="1" fontAlgn="auto" hangingPunct="1">
              <a:spcAft>
                <a:spcPts val="0"/>
              </a:spcAft>
              <a:buFont typeface="Arial"/>
              <a:buChar char="•"/>
              <a:defRPr/>
            </a:pPr>
            <a:r>
              <a:rPr lang="en-US" sz="2200" b="1" i="1" dirty="0">
                <a:solidFill>
                  <a:srgbClr val="002060"/>
                </a:solidFill>
              </a:rPr>
              <a:t>Absolute Threshold:</a:t>
            </a:r>
            <a:r>
              <a:rPr lang="en-US" sz="2200" dirty="0"/>
              <a:t> Present set of stimulus intensities repeatedly in random order, then plot proportion “yes” response for each level:</a:t>
            </a:r>
          </a:p>
          <a:p>
            <a:pPr eaLnBrk="1" fontAlgn="auto" hangingPunct="1">
              <a:spcAft>
                <a:spcPts val="0"/>
              </a:spcAft>
              <a:buFont typeface="Arial"/>
              <a:buChar char="•"/>
              <a:defRPr/>
            </a:pPr>
            <a:r>
              <a:rPr lang="en-US" sz="2200" dirty="0"/>
              <a:t>Gives </a:t>
            </a:r>
            <a:r>
              <a:rPr lang="en-US" b="1" i="1" dirty="0"/>
              <a:t>Psychometric function</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01" y="3342046"/>
            <a:ext cx="4227512"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23819" y="3342046"/>
            <a:ext cx="3748731" cy="3139321"/>
          </a:xfrm>
          <a:prstGeom prst="rect">
            <a:avLst/>
          </a:prstGeom>
          <a:noFill/>
        </p:spPr>
        <p:txBody>
          <a:bodyPr wrap="square" rtlCol="0">
            <a:spAutoFit/>
          </a:bodyPr>
          <a:lstStyle/>
          <a:p>
            <a:r>
              <a:rPr lang="en-IE" sz="2200" dirty="0"/>
              <a:t>Define </a:t>
            </a:r>
            <a:r>
              <a:rPr lang="en-IE" sz="2200" b="1" dirty="0"/>
              <a:t>threshold</a:t>
            </a:r>
            <a:r>
              <a:rPr lang="en-IE" sz="2200" dirty="0"/>
              <a:t> as intensity producing e.g. 50% “yes”</a:t>
            </a:r>
          </a:p>
          <a:p>
            <a:endParaRPr lang="en-IE" sz="2200" dirty="0"/>
          </a:p>
          <a:p>
            <a:r>
              <a:rPr lang="en-US" altLang="en-US" sz="2200" dirty="0"/>
              <a:t>Usually a </a:t>
            </a:r>
            <a:r>
              <a:rPr lang="en-US" altLang="en-US" sz="2200" b="1" dirty="0"/>
              <a:t>sigmoidal </a:t>
            </a:r>
            <a:r>
              <a:rPr lang="en-US" altLang="en-US" sz="2200" dirty="0"/>
              <a:t>relation that can be fit using cumulative Gaussian function or similar</a:t>
            </a:r>
          </a:p>
          <a:p>
            <a:endParaRPr lang="en-US" sz="2200" dirty="0"/>
          </a:p>
          <a:p>
            <a:r>
              <a:rPr lang="en-US" sz="2200" dirty="0"/>
              <a:t>center </a:t>
            </a:r>
            <a:r>
              <a:rPr lang="en-US" sz="2200" dirty="0">
                <a:latin typeface="Symbol" charset="2"/>
                <a:cs typeface="Symbol" charset="2"/>
              </a:rPr>
              <a:t>m</a:t>
            </a:r>
            <a:r>
              <a:rPr lang="en-US" sz="2200" dirty="0"/>
              <a:t> of Gaussian gives absolute detection threshold</a:t>
            </a:r>
            <a:endParaRPr lang="en-IE" sz="2200" dirty="0"/>
          </a:p>
        </p:txBody>
      </p:sp>
    </p:spTree>
    <p:extLst>
      <p:ext uri="{BB962C8B-B14F-4D97-AF65-F5344CB8AC3E}">
        <p14:creationId xmlns:p14="http://schemas.microsoft.com/office/powerpoint/2010/main" val="52676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73397"/>
            <a:ext cx="8515350" cy="1325563"/>
          </a:xfrm>
        </p:spPr>
        <p:txBody>
          <a:bodyPr>
            <a:normAutofit/>
          </a:bodyPr>
          <a:lstStyle/>
          <a:p>
            <a:r>
              <a:rPr lang="en-US" altLang="en-US" sz="4000" dirty="0"/>
              <a:t>Measuring psychophysical thresholds:</a:t>
            </a:r>
            <a:br>
              <a:rPr lang="en-US" altLang="en-US" sz="4000" dirty="0"/>
            </a:br>
            <a:r>
              <a:rPr lang="en-US" sz="4000" b="1" i="1" dirty="0"/>
              <a:t>Method of Constant Stimuli</a:t>
            </a:r>
            <a:endParaRPr lang="en-US" altLang="en-US" sz="4000" b="1" dirty="0"/>
          </a:p>
        </p:txBody>
      </p:sp>
      <p:sp>
        <p:nvSpPr>
          <p:cNvPr id="3" name="Content Placeholder 2"/>
          <p:cNvSpPr>
            <a:spLocks noGrp="1"/>
          </p:cNvSpPr>
          <p:nvPr>
            <p:ph idx="1"/>
          </p:nvPr>
        </p:nvSpPr>
        <p:spPr>
          <a:xfrm>
            <a:off x="457200" y="1622322"/>
            <a:ext cx="8229600" cy="4767365"/>
          </a:xfrm>
        </p:spPr>
        <p:txBody>
          <a:bodyPr rtlCol="0">
            <a:normAutofit/>
          </a:bodyPr>
          <a:lstStyle/>
          <a:p>
            <a:r>
              <a:rPr lang="en-US" sz="2200" b="1" i="1" dirty="0">
                <a:solidFill>
                  <a:srgbClr val="002060"/>
                </a:solidFill>
              </a:rPr>
              <a:t>Difference Threshold:</a:t>
            </a:r>
            <a:r>
              <a:rPr lang="en-US" sz="2200" dirty="0"/>
              <a:t> </a:t>
            </a:r>
            <a:r>
              <a:rPr lang="en-US" altLang="en-US" sz="2200" dirty="0"/>
              <a:t>observer reports which of a pair of stimuli produces a sensation that is greater in magnitude – a standard (St; fixed) vs a comparison (Co; varying)</a:t>
            </a:r>
          </a:p>
          <a:p>
            <a:r>
              <a:rPr lang="en-US" altLang="en-US" sz="2200" dirty="0"/>
              <a:t>Again randomize levels, but also order to eliminate space/time error </a:t>
            </a:r>
            <a:endParaRPr lang="en-US" sz="2200" dirty="0"/>
          </a:p>
        </p:txBody>
      </p:sp>
      <p:sp>
        <p:nvSpPr>
          <p:cNvPr id="2" name="TextBox 1"/>
          <p:cNvSpPr txBox="1"/>
          <p:nvPr/>
        </p:nvSpPr>
        <p:spPr>
          <a:xfrm>
            <a:off x="4729304" y="3179813"/>
            <a:ext cx="4243246" cy="3477875"/>
          </a:xfrm>
          <a:prstGeom prst="rect">
            <a:avLst/>
          </a:prstGeom>
          <a:noFill/>
        </p:spPr>
        <p:txBody>
          <a:bodyPr wrap="square" rtlCol="0">
            <a:spAutoFit/>
          </a:bodyPr>
          <a:lstStyle/>
          <a:p>
            <a:pPr marL="342900" indent="-342900">
              <a:buFont typeface="Arial" panose="020B0604020202020204" pitchFamily="34" charset="0"/>
              <a:buChar char="•"/>
            </a:pPr>
            <a:r>
              <a:rPr lang="en-IE" sz="2200" dirty="0"/>
              <a:t>e.g. Is weight of Co greater or less than St=80g?</a:t>
            </a:r>
          </a:p>
          <a:p>
            <a:pPr marL="342900" indent="-342900">
              <a:buFont typeface="Arial" panose="020B0604020202020204" pitchFamily="34" charset="0"/>
              <a:buChar char="•"/>
            </a:pPr>
            <a:r>
              <a:rPr lang="en-US" altLang="en-US" sz="2200" dirty="0"/>
              <a:t>Again </a:t>
            </a:r>
            <a:r>
              <a:rPr lang="en-US" altLang="en-US" sz="2200" b="1" dirty="0"/>
              <a:t>sigmoidal </a:t>
            </a:r>
          </a:p>
          <a:p>
            <a:pPr marL="342900" indent="-342900">
              <a:buFont typeface="Arial" panose="020B0604020202020204" pitchFamily="34" charset="0"/>
              <a:buChar char="•"/>
            </a:pPr>
            <a:endParaRPr lang="en-US" altLang="en-US" sz="2200" dirty="0"/>
          </a:p>
          <a:p>
            <a:pPr marL="342900" indent="-342900">
              <a:buFont typeface="Arial" panose="020B0604020202020204" pitchFamily="34" charset="0"/>
              <a:buChar char="•"/>
            </a:pPr>
            <a:r>
              <a:rPr lang="en-US" sz="2200" dirty="0"/>
              <a:t>Point of subjective equality (PSE) is value of Co that the observer judges to be greater 0.5 of time.</a:t>
            </a:r>
          </a:p>
          <a:p>
            <a:r>
              <a:rPr lang="en-US" sz="2200" dirty="0"/>
              <a:t>     - </a:t>
            </a:r>
            <a:r>
              <a:rPr lang="en-US" sz="2200" dirty="0">
                <a:latin typeface="Symbol" charset="2"/>
                <a:cs typeface="Symbol" charset="2"/>
              </a:rPr>
              <a:t>m</a:t>
            </a:r>
            <a:r>
              <a:rPr lang="en-US" sz="2200" dirty="0"/>
              <a:t> of cumulative Gaussian fit.</a:t>
            </a:r>
          </a:p>
          <a:p>
            <a:pPr marL="342900" indent="-342900">
              <a:buFont typeface="Arial" panose="020B0604020202020204" pitchFamily="34" charset="0"/>
              <a:buChar char="•"/>
            </a:pPr>
            <a:r>
              <a:rPr lang="en-US" sz="2200" dirty="0"/>
              <a:t>Difference Threshold = </a:t>
            </a:r>
            <a:r>
              <a:rPr lang="en-US" sz="2200" dirty="0">
                <a:latin typeface="Symbol" charset="2"/>
                <a:cs typeface="Symbol" charset="2"/>
              </a:rPr>
              <a:t>s, </a:t>
            </a:r>
            <a:r>
              <a:rPr lang="en-US" sz="2200" dirty="0"/>
              <a:t>or Steepness of curve at PSE</a:t>
            </a:r>
            <a:endParaRPr lang="en-IE" sz="2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219" y="3062031"/>
            <a:ext cx="4449085" cy="379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12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537139" y="2678906"/>
            <a:ext cx="7181850"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628650" y="365127"/>
            <a:ext cx="7886700" cy="917984"/>
          </a:xfrm>
        </p:spPr>
        <p:txBody>
          <a:bodyPr/>
          <a:lstStyle/>
          <a:p>
            <a:pPr eaLnBrk="1" hangingPunct="1"/>
            <a:r>
              <a:rPr lang="en-US" altLang="en-US" dirty="0"/>
              <a:t>Staircase methods</a:t>
            </a:r>
          </a:p>
        </p:txBody>
      </p:sp>
      <p:sp>
        <p:nvSpPr>
          <p:cNvPr id="20484" name="Content Placeholder 2"/>
          <p:cNvSpPr>
            <a:spLocks noGrp="1"/>
          </p:cNvSpPr>
          <p:nvPr>
            <p:ph idx="1"/>
          </p:nvPr>
        </p:nvSpPr>
        <p:spPr>
          <a:xfrm>
            <a:off x="501294" y="1449340"/>
            <a:ext cx="7886700" cy="4351338"/>
          </a:xfrm>
        </p:spPr>
        <p:txBody>
          <a:bodyPr/>
          <a:lstStyle/>
          <a:p>
            <a:pPr eaLnBrk="1" hangingPunct="1"/>
            <a:r>
              <a:rPr lang="en-US" altLang="en-US" sz="2200" dirty="0"/>
              <a:t>More efficient</a:t>
            </a:r>
          </a:p>
          <a:p>
            <a:pPr eaLnBrk="1" hangingPunct="1"/>
            <a:r>
              <a:rPr lang="en-US" altLang="en-US" sz="2200" dirty="0"/>
              <a:t>intensity proceeds upward or downward until there is a change in response, and reverses. The threshold is the average of the reversal points.</a:t>
            </a:r>
          </a:p>
        </p:txBody>
      </p:sp>
      <p:sp>
        <p:nvSpPr>
          <p:cNvPr id="20485" name="TextBox 6"/>
          <p:cNvSpPr txBox="1">
            <a:spLocks noChangeArrowheads="1"/>
          </p:cNvSpPr>
          <p:nvPr/>
        </p:nvSpPr>
        <p:spPr bwMode="auto">
          <a:xfrm>
            <a:off x="7627475" y="4357687"/>
            <a:ext cx="12906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alibri" panose="020F0502020204030204" pitchFamily="34" charset="0"/>
              </a:rPr>
              <a:t>step size is critical!</a:t>
            </a:r>
          </a:p>
        </p:txBody>
      </p:sp>
      <p:sp>
        <p:nvSpPr>
          <p:cNvPr id="20486" name="TextBox 3"/>
          <p:cNvSpPr txBox="1">
            <a:spLocks noChangeArrowheads="1"/>
          </p:cNvSpPr>
          <p:nvPr/>
        </p:nvSpPr>
        <p:spPr bwMode="auto">
          <a:xfrm>
            <a:off x="10498138" y="457993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257446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52400" y="274638"/>
            <a:ext cx="8832850" cy="1143000"/>
          </a:xfrm>
        </p:spPr>
        <p:txBody>
          <a:bodyPr/>
          <a:lstStyle/>
          <a:p>
            <a:pPr eaLnBrk="1" hangingPunct="1"/>
            <a:r>
              <a:rPr lang="en-US" altLang="en-US" sz="3600" dirty="0">
                <a:latin typeface="Calibri" panose="020F0502020204030204" pitchFamily="34" charset="0"/>
              </a:rPr>
              <a:t>Cognitive Neuroscience as a system identification problem</a:t>
            </a:r>
          </a:p>
        </p:txBody>
      </p:sp>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0181" name="TextBox 24"/>
          <p:cNvSpPr txBox="1">
            <a:spLocks noChangeArrowheads="1"/>
          </p:cNvSpPr>
          <p:nvPr/>
        </p:nvSpPr>
        <p:spPr bwMode="auto">
          <a:xfrm>
            <a:off x="1270000" y="4008438"/>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INPUT</a:t>
            </a:r>
          </a:p>
        </p:txBody>
      </p:sp>
      <p:sp>
        <p:nvSpPr>
          <p:cNvPr id="50182" name="TextBox 27"/>
          <p:cNvSpPr txBox="1">
            <a:spLocks noChangeArrowheads="1"/>
          </p:cNvSpPr>
          <p:nvPr/>
        </p:nvSpPr>
        <p:spPr bwMode="auto">
          <a:xfrm>
            <a:off x="7205663" y="4008438"/>
            <a:ext cx="993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OUTPUT</a:t>
            </a:r>
          </a:p>
        </p:txBody>
      </p:sp>
      <p:pic>
        <p:nvPicPr>
          <p:cNvPr id="501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841750" y="3883068"/>
            <a:ext cx="1433513" cy="651354"/>
          </a:xfrm>
          <a:prstGeom prst="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TextBox 20"/>
          <p:cNvSpPr txBox="1">
            <a:spLocks noChangeArrowheads="1"/>
          </p:cNvSpPr>
          <p:nvPr/>
        </p:nvSpPr>
        <p:spPr bwMode="auto">
          <a:xfrm>
            <a:off x="3868738" y="3987800"/>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FontTx/>
              <a:buNone/>
            </a:pPr>
            <a:r>
              <a:rPr lang="en-GB" altLang="en-US" sz="2400" b="1" dirty="0">
                <a:latin typeface="Calibri" panose="020F0502020204030204" pitchFamily="34" charset="0"/>
              </a:rPr>
              <a:t>SYSTEM</a:t>
            </a:r>
          </a:p>
        </p:txBody>
      </p:sp>
    </p:spTree>
    <p:extLst>
      <p:ext uri="{BB962C8B-B14F-4D97-AF65-F5344CB8AC3E}">
        <p14:creationId xmlns:p14="http://schemas.microsoft.com/office/powerpoint/2010/main" val="324437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Wait!</a:t>
            </a:r>
          </a:p>
        </p:txBody>
      </p:sp>
      <p:sp>
        <p:nvSpPr>
          <p:cNvPr id="3" name="Content Placeholder 2"/>
          <p:cNvSpPr>
            <a:spLocks noGrp="1"/>
          </p:cNvSpPr>
          <p:nvPr>
            <p:ph idx="1"/>
          </p:nvPr>
        </p:nvSpPr>
        <p:spPr>
          <a:xfrm>
            <a:off x="628650" y="1596823"/>
            <a:ext cx="7886700" cy="4351338"/>
          </a:xfrm>
        </p:spPr>
        <p:txBody>
          <a:bodyPr/>
          <a:lstStyle/>
          <a:p>
            <a:r>
              <a:rPr lang="en-IE" dirty="0"/>
              <a:t>Why are psychometric functions not like this?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571260" y="2347868"/>
            <a:ext cx="4001480" cy="423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759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Stimulus Noise</a:t>
            </a:r>
            <a:endParaRPr dirty="0"/>
          </a:p>
        </p:txBody>
      </p:sp>
      <p:sp>
        <p:nvSpPr>
          <p:cNvPr id="162" name="TextShape 2"/>
          <p:cNvSpPr txBox="1"/>
          <p:nvPr/>
        </p:nvSpPr>
        <p:spPr>
          <a:xfrm>
            <a:off x="457200" y="1039319"/>
            <a:ext cx="8229240" cy="5718319"/>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Noise in psychophysical measurements can come from variability or noisiness in the physical stimulus for a given condition</a:t>
            </a:r>
          </a:p>
          <a:p>
            <a:pPr marL="342900" indent="-342900">
              <a:lnSpc>
                <a:spcPct val="100000"/>
              </a:lnSpc>
              <a:buFont typeface="Arial" panose="020B0604020202020204" pitchFamily="34" charset="0"/>
              <a:buChar char="•"/>
            </a:pPr>
            <a:r>
              <a:rPr lang="en-US" sz="2400" dirty="0">
                <a:solidFill>
                  <a:srgbClr val="000000"/>
                </a:solidFill>
                <a:latin typeface="Calibri"/>
              </a:rPr>
              <a:t>Sometimes this is on purpose and controlled:</a:t>
            </a:r>
          </a:p>
          <a:p>
            <a:pPr>
              <a:lnSpc>
                <a:spcPct val="100000"/>
              </a:lnSpc>
            </a:pPr>
            <a:r>
              <a:rPr lang="en-US" sz="2400" dirty="0">
                <a:solidFill>
                  <a:srgbClr val="000000"/>
                </a:solidFill>
                <a:latin typeface="Calibri"/>
              </a:rPr>
              <a:t>     (e.g. face detection in phase-scrambled noise)</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Sometimes it’s uncontrolled:</a:t>
            </a:r>
          </a:p>
          <a:p>
            <a:pPr>
              <a:lnSpc>
                <a:spcPct val="100000"/>
              </a:lnSpc>
            </a:pPr>
            <a:r>
              <a:rPr lang="en-US" sz="2400" dirty="0">
                <a:solidFill>
                  <a:srgbClr val="000000"/>
                </a:solidFill>
                <a:latin typeface="Calibri"/>
              </a:rPr>
              <a:t>    </a:t>
            </a:r>
            <a:r>
              <a:rPr lang="en-US" sz="2400" dirty="0">
                <a:solidFill>
                  <a:srgbClr val="000000"/>
                </a:solidFill>
              </a:rPr>
              <a:t>(e.g. odorant detection; some escapes!)</a:t>
            </a: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Can lead to overestimation of thresholds!</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But that’s not all – PMFs are sigmoidal even with zero stimulus variation.</a:t>
            </a:r>
          </a:p>
          <a:p>
            <a:pPr>
              <a:lnSpc>
                <a:spcPct val="100000"/>
              </a:lnSpc>
            </a:pPr>
            <a:r>
              <a:rPr lang="en-US" sz="2400" dirty="0">
                <a:solidFill>
                  <a:srgbClr val="000000"/>
                </a:solidFill>
                <a:latin typeface="Calibri"/>
              </a:rPr>
              <a:t>    </a:t>
            </a:r>
          </a:p>
          <a:p>
            <a:pPr>
              <a:lnSpc>
                <a:spcPct val="100000"/>
              </a:lnSpc>
            </a:pPr>
            <a:endParaRPr lang="en-US" sz="2400" dirty="0">
              <a:solidFill>
                <a:srgbClr val="000000"/>
              </a:solidFill>
              <a:latin typeface="Calibri"/>
            </a:endParaRPr>
          </a:p>
          <a:p>
            <a:pPr>
              <a:lnSpc>
                <a:spcPct val="100000"/>
              </a:lnSpc>
            </a:pPr>
            <a:endParaRPr sz="1050" dirty="0"/>
          </a:p>
        </p:txBody>
      </p:sp>
      <p:pic>
        <p:nvPicPr>
          <p:cNvPr id="163" name="Picture 2"/>
          <p:cNvPicPr/>
          <p:nvPr/>
        </p:nvPicPr>
        <p:blipFill rotWithShape="1">
          <a:blip r:embed="rId3"/>
          <a:srcRect r="16847"/>
          <a:stretch/>
        </p:blipFill>
        <p:spPr>
          <a:xfrm>
            <a:off x="6561326" y="3693689"/>
            <a:ext cx="2331952" cy="1937520"/>
          </a:xfrm>
          <a:prstGeom prst="rect">
            <a:avLst/>
          </a:prstGeom>
          <a:ln w="9360">
            <a:noFill/>
          </a:ln>
        </p:spPr>
      </p:pic>
      <p:sp>
        <p:nvSpPr>
          <p:cNvPr id="164" name="CustomShape 3"/>
          <p:cNvSpPr/>
          <p:nvPr/>
        </p:nvSpPr>
        <p:spPr>
          <a:xfrm>
            <a:off x="339120" y="3684240"/>
            <a:ext cx="4419000" cy="2396520"/>
          </a:xfrm>
          <a:prstGeom prst="rect">
            <a:avLst/>
          </a:prstGeom>
          <a:noFill/>
          <a:ln>
            <a:noFill/>
          </a:ln>
        </p:spPr>
      </p:sp>
      <p:sp>
        <p:nvSpPr>
          <p:cNvPr id="167" name="TextShape 6"/>
          <p:cNvSpPr txBox="1"/>
          <p:nvPr/>
        </p:nvSpPr>
        <p:spPr>
          <a:xfrm>
            <a:off x="141480" y="4164480"/>
            <a:ext cx="180720" cy="346680"/>
          </a:xfrm>
          <a:prstGeom prst="rect">
            <a:avLst/>
          </a:prstGeom>
        </p:spPr>
      </p:sp>
      <p:pic>
        <p:nvPicPr>
          <p:cNvPr id="2" name="Picture 1"/>
          <p:cNvPicPr>
            <a:picLocks noChangeAspect="1"/>
          </p:cNvPicPr>
          <p:nvPr/>
        </p:nvPicPr>
        <p:blipFill>
          <a:blip r:embed="rId4"/>
          <a:stretch>
            <a:fillRect/>
          </a:stretch>
        </p:blipFill>
        <p:spPr>
          <a:xfrm>
            <a:off x="6761160" y="2105009"/>
            <a:ext cx="1535189" cy="1476143"/>
          </a:xfrm>
          <a:prstGeom prst="rect">
            <a:avLst/>
          </a:prstGeom>
        </p:spPr>
      </p:pic>
    </p:spTree>
    <p:extLst>
      <p:ext uri="{BB962C8B-B14F-4D97-AF65-F5344CB8AC3E}">
        <p14:creationId xmlns:p14="http://schemas.microsoft.com/office/powerpoint/2010/main" val="31019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28650" y="365126"/>
            <a:ext cx="7886700" cy="781049"/>
          </a:xfrm>
        </p:spPr>
        <p:txBody>
          <a:bodyPr/>
          <a:lstStyle/>
          <a:p>
            <a:r>
              <a:rPr lang="en-US" altLang="en-US" dirty="0"/>
              <a:t>Classical Threshold Theory</a:t>
            </a:r>
          </a:p>
        </p:txBody>
      </p:sp>
      <p:pic>
        <p:nvPicPr>
          <p:cNvPr id="30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66347" y="2888503"/>
            <a:ext cx="298767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t="6763"/>
          <a:stretch>
            <a:fillRect/>
          </a:stretch>
        </p:blipFill>
        <p:spPr bwMode="auto">
          <a:xfrm>
            <a:off x="3738562" y="2096340"/>
            <a:ext cx="5405438"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146175"/>
            <a:ext cx="8229600" cy="2209800"/>
          </a:xfrm>
        </p:spPr>
        <p:txBody>
          <a:bodyPr/>
          <a:lstStyle/>
          <a:p>
            <a:r>
              <a:rPr lang="en-US" altLang="en-US" sz="2200" dirty="0"/>
              <a:t>Early theorists: neural threshold for sensation – sharp transition from no sensation to sensation at critical amount of neural activity</a:t>
            </a:r>
          </a:p>
          <a:p>
            <a:r>
              <a:rPr lang="en-US" altLang="en-US" sz="2200" dirty="0"/>
              <a:t>Sigmoid comes from random variation of this threshold</a:t>
            </a:r>
          </a:p>
        </p:txBody>
      </p:sp>
      <p:cxnSp>
        <p:nvCxnSpPr>
          <p:cNvPr id="4" name="Straight Arrow Connector 3"/>
          <p:cNvCxnSpPr/>
          <p:nvPr/>
        </p:nvCxnSpPr>
        <p:spPr>
          <a:xfrm flipV="1">
            <a:off x="1574313" y="4336025"/>
            <a:ext cx="1047136" cy="14749"/>
          </a:xfrm>
          <a:prstGeom prst="straightConnector1">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457200" y="338138"/>
            <a:ext cx="8229600" cy="5788025"/>
          </a:xfrm>
        </p:spPr>
        <p:txBody>
          <a:bodyPr/>
          <a:lstStyle/>
          <a:p>
            <a:r>
              <a:rPr lang="en-US" altLang="en-US" sz="2200"/>
              <a:t>So in this fluctuating thresholds theory, different ogive parameters can be interpreted as differences in the mean and standard deviation of a person’s distribution of momentary thresholds:</a:t>
            </a: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420813"/>
            <a:ext cx="417195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1455738"/>
            <a:ext cx="36988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46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80219" y="365126"/>
            <a:ext cx="8613058" cy="969175"/>
          </a:xfrm>
        </p:spPr>
        <p:txBody>
          <a:bodyPr>
            <a:normAutofit/>
          </a:bodyPr>
          <a:lstStyle/>
          <a:p>
            <a:r>
              <a:rPr lang="en-US" altLang="en-US" sz="4000" b="1" dirty="0"/>
              <a:t>But PMF varies with </a:t>
            </a:r>
            <a:r>
              <a:rPr lang="en-US" altLang="en-US" sz="4000" b="1" dirty="0" err="1"/>
              <a:t>nonsensory</a:t>
            </a:r>
            <a:r>
              <a:rPr lang="en-US" altLang="en-US" sz="4000" b="1" dirty="0"/>
              <a:t> factors!</a:t>
            </a:r>
          </a:p>
        </p:txBody>
      </p:sp>
      <p:sp>
        <p:nvSpPr>
          <p:cNvPr id="7171" name="Content Placeholder 2"/>
          <p:cNvSpPr>
            <a:spLocks noGrp="1"/>
          </p:cNvSpPr>
          <p:nvPr>
            <p:ph idx="1"/>
          </p:nvPr>
        </p:nvSpPr>
        <p:spPr>
          <a:xfrm>
            <a:off x="280219" y="1684340"/>
            <a:ext cx="4247536" cy="5173659"/>
          </a:xfrm>
        </p:spPr>
        <p:txBody>
          <a:bodyPr>
            <a:normAutofit/>
          </a:bodyPr>
          <a:lstStyle/>
          <a:p>
            <a:r>
              <a:rPr lang="en-US" altLang="en-US" sz="2400" dirty="0"/>
              <a:t>E.g. Probability of stimulus occurrence, p(S)</a:t>
            </a:r>
          </a:p>
          <a:p>
            <a:endParaRPr lang="en-US" altLang="en-US" sz="2400" dirty="0"/>
          </a:p>
          <a:p>
            <a:r>
              <a:rPr lang="en-US" altLang="en-US" sz="2400" dirty="0"/>
              <a:t>“Catch trials” reveal response bias</a:t>
            </a:r>
          </a:p>
          <a:p>
            <a:endParaRPr lang="en-US" altLang="en-US" sz="2400" dirty="0"/>
          </a:p>
          <a:p>
            <a:r>
              <a:rPr lang="en-US" altLang="en-US" sz="2400" dirty="0"/>
              <a:t>Training helps only so much</a:t>
            </a:r>
          </a:p>
          <a:p>
            <a:endParaRPr lang="en-US" altLang="en-US" sz="2400" dirty="0"/>
          </a:p>
          <a:p>
            <a:r>
              <a:rPr lang="en-US" altLang="en-US" sz="2400" dirty="0"/>
              <a:t>Similar effect of costs and benefits of outcomes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529" y="1684340"/>
            <a:ext cx="4697771" cy="454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39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75998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28650" y="365127"/>
            <a:ext cx="7886700" cy="835024"/>
          </a:xfrm>
        </p:spPr>
        <p:txBody>
          <a:bodyPr/>
          <a:lstStyle/>
          <a:p>
            <a:pPr eaLnBrk="1" hangingPunct="1"/>
            <a:r>
              <a:rPr lang="en-US" altLang="en-US" dirty="0"/>
              <a:t>Signal Detection Theory</a:t>
            </a:r>
            <a:endParaRPr lang="en-US" altLang="en-US" b="1" dirty="0"/>
          </a:p>
        </p:txBody>
      </p:sp>
      <p:sp>
        <p:nvSpPr>
          <p:cNvPr id="3" name="Content Placeholder 2"/>
          <p:cNvSpPr>
            <a:spLocks noGrp="1"/>
          </p:cNvSpPr>
          <p:nvPr>
            <p:ph idx="1"/>
          </p:nvPr>
        </p:nvSpPr>
        <p:spPr>
          <a:xfrm>
            <a:off x="457200" y="1371600"/>
            <a:ext cx="8229600" cy="4627563"/>
          </a:xfrm>
        </p:spPr>
        <p:txBody>
          <a:bodyPr/>
          <a:lstStyle/>
          <a:p>
            <a:pPr eaLnBrk="1" hangingPunct="1"/>
            <a:r>
              <a:rPr lang="en-US" altLang="en-US" sz="2200" dirty="0"/>
              <a:t>Tanner &amp; </a:t>
            </a:r>
            <a:r>
              <a:rPr lang="en-US" altLang="en-US" sz="2200" dirty="0" err="1"/>
              <a:t>Swets</a:t>
            </a:r>
            <a:r>
              <a:rPr lang="en-US" altLang="en-US" sz="2200" dirty="0"/>
              <a:t> (1954): human detection is same problem as electronic signal-detecting devices hampered by noise</a:t>
            </a:r>
          </a:p>
          <a:p>
            <a:pPr eaLnBrk="1" hangingPunct="1"/>
            <a:r>
              <a:rPr lang="en-US" altLang="en-US" sz="2200" dirty="0"/>
              <a:t>The internally represented </a:t>
            </a:r>
            <a:r>
              <a:rPr lang="en-US" altLang="en-US" sz="2200" i="1" dirty="0"/>
              <a:t>observation</a:t>
            </a:r>
            <a:r>
              <a:rPr lang="en-US" altLang="en-US" sz="2200" dirty="0"/>
              <a:t> (</a:t>
            </a:r>
            <a:r>
              <a:rPr lang="en-US" altLang="en-US" sz="2200" i="1" dirty="0"/>
              <a:t>x</a:t>
            </a:r>
            <a:r>
              <a:rPr lang="en-US" altLang="en-US" sz="2200" dirty="0"/>
              <a:t>) is what is noisy – not the threshold.</a:t>
            </a:r>
          </a:p>
          <a:p>
            <a:pPr eaLnBrk="1" hangingPunct="1"/>
            <a:r>
              <a:rPr lang="en-US" altLang="en-US" sz="2200" dirty="0"/>
              <a:t>Subject makes a decision from that observation: is it noise alone (N), or signal + noise (SN)? This is done by comparing to a </a:t>
            </a:r>
            <a:r>
              <a:rPr lang="en-US" altLang="en-US" sz="2200" b="1" dirty="0">
                <a:solidFill>
                  <a:srgbClr val="FF0000"/>
                </a:solidFill>
              </a:rPr>
              <a:t>criterion</a:t>
            </a:r>
            <a:r>
              <a:rPr lang="en-US" altLang="en-US" sz="2200" dirty="0"/>
              <a:t>.</a:t>
            </a:r>
          </a:p>
        </p:txBody>
      </p:sp>
      <p:grpSp>
        <p:nvGrpSpPr>
          <p:cNvPr id="12" name="Group 11"/>
          <p:cNvGrpSpPr/>
          <p:nvPr/>
        </p:nvGrpSpPr>
        <p:grpSpPr>
          <a:xfrm>
            <a:off x="457200" y="3740098"/>
            <a:ext cx="5610225" cy="2828925"/>
            <a:chOff x="457200" y="3740098"/>
            <a:chExt cx="5610225" cy="2828925"/>
          </a:xfrm>
        </p:grpSpPr>
        <p:pic>
          <p:nvPicPr>
            <p:cNvPr id="2" name="Picture 1"/>
            <p:cNvPicPr>
              <a:picLocks noChangeAspect="1"/>
            </p:cNvPicPr>
            <p:nvPr/>
          </p:nvPicPr>
          <p:blipFill>
            <a:blip r:embed="rId3"/>
            <a:stretch>
              <a:fillRect/>
            </a:stretch>
          </p:blipFill>
          <p:spPr>
            <a:xfrm>
              <a:off x="457200" y="3740098"/>
              <a:ext cx="5610225" cy="2828925"/>
            </a:xfrm>
            <a:prstGeom prst="rect">
              <a:avLst/>
            </a:prstGeom>
          </p:spPr>
        </p:pic>
        <p:sp>
          <p:nvSpPr>
            <p:cNvPr id="6" name="TextBox 5"/>
            <p:cNvSpPr txBox="1"/>
            <p:nvPr/>
          </p:nvSpPr>
          <p:spPr>
            <a:xfrm>
              <a:off x="870154" y="3849329"/>
              <a:ext cx="1019253" cy="461665"/>
            </a:xfrm>
            <a:prstGeom prst="rect">
              <a:avLst/>
            </a:prstGeom>
            <a:noFill/>
          </p:spPr>
          <p:txBody>
            <a:bodyPr wrap="none" rtlCol="0">
              <a:spAutoFit/>
            </a:bodyPr>
            <a:lstStyle/>
            <a:p>
              <a:r>
                <a:rPr lang="en-IE" sz="2400" b="1" dirty="0">
                  <a:solidFill>
                    <a:srgbClr val="0070C0"/>
                  </a:solidFill>
                </a:rPr>
                <a:t>Strong</a:t>
              </a:r>
            </a:p>
          </p:txBody>
        </p:sp>
        <p:sp>
          <p:nvSpPr>
            <p:cNvPr id="8" name="TextBox 7"/>
            <p:cNvSpPr txBox="1"/>
            <p:nvPr/>
          </p:nvSpPr>
          <p:spPr>
            <a:xfrm>
              <a:off x="870154" y="4923727"/>
              <a:ext cx="907877" cy="461665"/>
            </a:xfrm>
            <a:prstGeom prst="rect">
              <a:avLst/>
            </a:prstGeom>
            <a:noFill/>
          </p:spPr>
          <p:txBody>
            <a:bodyPr wrap="none" rtlCol="0">
              <a:spAutoFit/>
            </a:bodyPr>
            <a:lstStyle/>
            <a:p>
              <a:r>
                <a:rPr lang="en-IE" sz="2400" b="1" dirty="0">
                  <a:solidFill>
                    <a:srgbClr val="0070C0"/>
                  </a:solidFill>
                </a:rPr>
                <a:t>Weak</a:t>
              </a:r>
            </a:p>
          </p:txBody>
        </p:sp>
        <p:cxnSp>
          <p:nvCxnSpPr>
            <p:cNvPr id="9" name="Straight Connector 8"/>
            <p:cNvCxnSpPr/>
            <p:nvPr/>
          </p:nvCxnSpPr>
          <p:spPr>
            <a:xfrm>
              <a:off x="3421626" y="4080161"/>
              <a:ext cx="0" cy="84356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07110" y="4972443"/>
              <a:ext cx="0" cy="12600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234603" y="3685381"/>
            <a:ext cx="2865151" cy="2462213"/>
          </a:xfrm>
          <a:prstGeom prst="rect">
            <a:avLst/>
          </a:prstGeom>
          <a:noFill/>
        </p:spPr>
        <p:txBody>
          <a:bodyPr wrap="square" rtlCol="0">
            <a:spAutoFit/>
          </a:bodyPr>
          <a:lstStyle/>
          <a:p>
            <a:r>
              <a:rPr lang="en-IE" sz="2200" dirty="0"/>
              <a:t>Likelihood distributions determined by stimuli and neural encoding noise</a:t>
            </a:r>
          </a:p>
          <a:p>
            <a:endParaRPr lang="en-IE" sz="2200" dirty="0"/>
          </a:p>
          <a:p>
            <a:r>
              <a:rPr lang="en-IE" sz="2200" dirty="0"/>
              <a:t>Criterion set strategically!</a:t>
            </a:r>
          </a:p>
        </p:txBody>
      </p:sp>
    </p:spTree>
    <p:extLst>
      <p:ext uri="{BB962C8B-B14F-4D97-AF65-F5344CB8AC3E}">
        <p14:creationId xmlns:p14="http://schemas.microsoft.com/office/powerpoint/2010/main" val="19935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538" y="1519749"/>
            <a:ext cx="3705225" cy="5086634"/>
          </a:xfrm>
        </p:spPr>
        <p:txBody>
          <a:bodyPr rtlCol="0">
            <a:normAutofit/>
          </a:bodyPr>
          <a:lstStyle/>
          <a:p>
            <a:pPr eaLnBrk="1" fontAlgn="auto" hangingPunct="1">
              <a:spcAft>
                <a:spcPts val="0"/>
              </a:spcAft>
              <a:buFont typeface="Arial"/>
              <a:buChar char="•"/>
              <a:defRPr/>
            </a:pPr>
            <a:r>
              <a:rPr lang="en-US" sz="2200" dirty="0"/>
              <a:t>The SN distribution is always centered on a point to the right of the N distribution for a given stimulus intensity, so </a:t>
            </a:r>
            <a:r>
              <a:rPr lang="en-US" sz="2200" i="1" dirty="0">
                <a:latin typeface="Times"/>
                <a:cs typeface="Times"/>
              </a:rPr>
              <a:t>l(x)</a:t>
            </a:r>
            <a:r>
              <a:rPr lang="en-US" sz="2200" dirty="0"/>
              <a:t> increases monotonically with x.</a:t>
            </a:r>
          </a:p>
          <a:p>
            <a:pPr eaLnBrk="1" fontAlgn="auto" hangingPunct="1">
              <a:spcAft>
                <a:spcPts val="0"/>
              </a:spcAft>
              <a:buFont typeface="Arial"/>
              <a:buChar char="•"/>
              <a:defRPr/>
            </a:pPr>
            <a:r>
              <a:rPr lang="en-US" sz="2200" dirty="0"/>
              <a:t>At some point </a:t>
            </a:r>
            <a:r>
              <a:rPr lang="en-US" sz="2200" i="1" dirty="0">
                <a:latin typeface="Times"/>
                <a:cs typeface="Times"/>
              </a:rPr>
              <a:t>l(x)</a:t>
            </a:r>
            <a:r>
              <a:rPr lang="en-US" sz="2200" dirty="0">
                <a:latin typeface="Times"/>
                <a:cs typeface="Times"/>
              </a:rPr>
              <a:t>=1</a:t>
            </a:r>
            <a:r>
              <a:rPr lang="en-US" sz="2200" dirty="0"/>
              <a:t>, because N and SN are equally likely. </a:t>
            </a:r>
          </a:p>
          <a:p>
            <a:pPr eaLnBrk="1" fontAlgn="auto" hangingPunct="1">
              <a:spcAft>
                <a:spcPts val="0"/>
              </a:spcAft>
              <a:buFont typeface="Arial"/>
              <a:buChar char="•"/>
              <a:defRPr/>
            </a:pPr>
            <a:r>
              <a:rPr lang="en-US" sz="2200" dirty="0"/>
              <a:t>For values of x left of this point, N is more likely. For values right of this point, SN is more likely.</a:t>
            </a:r>
          </a:p>
          <a:p>
            <a:pPr eaLnBrk="1" fontAlgn="auto" hangingPunct="1">
              <a:spcAft>
                <a:spcPts val="0"/>
              </a:spcAft>
              <a:buFont typeface="Arial"/>
              <a:buChar char="•"/>
              <a:defRPr/>
            </a:pPr>
            <a:r>
              <a:rPr lang="en-US" sz="2200" dirty="0"/>
              <a:t>All else being equal, this is the best criterion!</a:t>
            </a:r>
          </a:p>
        </p:txBody>
      </p:sp>
      <p:sp>
        <p:nvSpPr>
          <p:cNvPr id="4" name="Footer Placeholder 3"/>
          <p:cNvSpPr>
            <a:spLocks noGrp="1"/>
          </p:cNvSpPr>
          <p:nvPr>
            <p:ph type="ftr" sz="quarter" idx="11"/>
          </p:nvPr>
        </p:nvSpPr>
        <p:spPr/>
        <p:txBody>
          <a:bodyPr/>
          <a:lstStyle/>
          <a:p>
            <a:pPr>
              <a:defRPr/>
            </a:pPr>
            <a:r>
              <a:rPr lang="en-US"/>
              <a:t>Simon Kelly, CCNY BME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E4E95A-7BA1-42E4-8D97-D87712CFAE16}"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783"/>
          <a:stretch/>
        </p:blipFill>
        <p:spPr bwMode="auto">
          <a:xfrm rot="60000">
            <a:off x="3886707" y="1180792"/>
            <a:ext cx="5321300" cy="554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43"/>
          <p:cNvGraphicFramePr>
            <a:graphicFrameLocks noChangeAspect="1"/>
          </p:cNvGraphicFramePr>
          <p:nvPr>
            <p:extLst>
              <p:ext uri="{D42A27DB-BD31-4B8C-83A1-F6EECF244321}">
                <p14:modId xmlns:p14="http://schemas.microsoft.com/office/powerpoint/2010/main" val="133937895"/>
              </p:ext>
            </p:extLst>
          </p:nvPr>
        </p:nvGraphicFramePr>
        <p:xfrm>
          <a:off x="3921632" y="309279"/>
          <a:ext cx="5251450" cy="825500"/>
        </p:xfrm>
        <a:graphic>
          <a:graphicData uri="http://schemas.openxmlformats.org/presentationml/2006/ole">
            <mc:AlternateContent xmlns:mc="http://schemas.openxmlformats.org/markup-compatibility/2006">
              <mc:Choice xmlns:v="urn:schemas-microsoft-com:vml" Requires="v">
                <p:oleObj spid="_x0000_s146446" name="Equation" r:id="rId5" imgW="2733480" imgH="420480" progId="Equation.3">
                  <p:embed/>
                </p:oleObj>
              </mc:Choice>
              <mc:Fallback>
                <p:oleObj name="Equation" r:id="rId5" imgW="2733480" imgH="420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632" y="309279"/>
                        <a:ext cx="5251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itle 1"/>
          <p:cNvSpPr>
            <a:spLocks noGrp="1"/>
          </p:cNvSpPr>
          <p:nvPr>
            <p:ph type="title"/>
          </p:nvPr>
        </p:nvSpPr>
        <p:spPr>
          <a:xfrm>
            <a:off x="0" y="59248"/>
            <a:ext cx="5211711" cy="1325563"/>
          </a:xfrm>
        </p:spPr>
        <p:txBody>
          <a:bodyPr/>
          <a:lstStyle/>
          <a:p>
            <a:pPr eaLnBrk="1" hangingPunct="1"/>
            <a:r>
              <a:rPr lang="en-US" altLang="en-US" dirty="0"/>
              <a:t>Likelihood Ratio</a:t>
            </a:r>
          </a:p>
        </p:txBody>
      </p:sp>
    </p:spTree>
    <p:extLst>
      <p:ext uri="{BB962C8B-B14F-4D97-AF65-F5344CB8AC3E}">
        <p14:creationId xmlns:p14="http://schemas.microsoft.com/office/powerpoint/2010/main" val="1669014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398275" y="633710"/>
            <a:ext cx="5562600" cy="6224290"/>
            <a:chOff x="3398275" y="633710"/>
            <a:chExt cx="5562600" cy="6224290"/>
          </a:xfrm>
        </p:grpSpPr>
        <p:pic>
          <p:nvPicPr>
            <p:cNvPr id="2" name="Picture 1"/>
            <p:cNvPicPr>
              <a:picLocks noChangeAspect="1"/>
            </p:cNvPicPr>
            <p:nvPr/>
          </p:nvPicPr>
          <p:blipFill>
            <a:blip r:embed="rId3"/>
            <a:stretch>
              <a:fillRect/>
            </a:stretch>
          </p:blipFill>
          <p:spPr>
            <a:xfrm>
              <a:off x="3398275" y="1095375"/>
              <a:ext cx="5562600" cy="5762625"/>
            </a:xfrm>
            <a:prstGeom prst="rect">
              <a:avLst/>
            </a:prstGeom>
          </p:spPr>
        </p:pic>
        <p:sp>
          <p:nvSpPr>
            <p:cNvPr id="3" name="TextBox 2"/>
            <p:cNvSpPr txBox="1"/>
            <p:nvPr/>
          </p:nvSpPr>
          <p:spPr>
            <a:xfrm>
              <a:off x="5539079" y="633710"/>
              <a:ext cx="1280992" cy="461665"/>
            </a:xfrm>
            <a:prstGeom prst="rect">
              <a:avLst/>
            </a:prstGeom>
            <a:noFill/>
          </p:spPr>
          <p:txBody>
            <a:bodyPr wrap="none" rtlCol="0">
              <a:spAutoFit/>
            </a:bodyPr>
            <a:lstStyle/>
            <a:p>
              <a:r>
                <a:rPr lang="en-IE" sz="2400" dirty="0"/>
                <a:t>Criterion</a:t>
              </a:r>
            </a:p>
          </p:txBody>
        </p:sp>
        <p:sp>
          <p:nvSpPr>
            <p:cNvPr id="7" name="TextBox 6"/>
            <p:cNvSpPr txBox="1"/>
            <p:nvPr/>
          </p:nvSpPr>
          <p:spPr>
            <a:xfrm>
              <a:off x="3398275" y="1095375"/>
              <a:ext cx="1893403" cy="830997"/>
            </a:xfrm>
            <a:prstGeom prst="rect">
              <a:avLst/>
            </a:prstGeom>
            <a:noFill/>
          </p:spPr>
          <p:txBody>
            <a:bodyPr wrap="none" rtlCol="0">
              <a:spAutoFit/>
            </a:bodyPr>
            <a:lstStyle/>
            <a:p>
              <a:r>
                <a:rPr lang="en-IE" sz="2400" dirty="0"/>
                <a:t>Correct reject</a:t>
              </a:r>
            </a:p>
            <a:p>
              <a:r>
                <a:rPr lang="en-IE" sz="2400" dirty="0"/>
                <a:t>rate</a:t>
              </a:r>
            </a:p>
          </p:txBody>
        </p:sp>
        <p:sp>
          <p:nvSpPr>
            <p:cNvPr id="8" name="TextBox 7"/>
            <p:cNvSpPr txBox="1"/>
            <p:nvPr/>
          </p:nvSpPr>
          <p:spPr>
            <a:xfrm>
              <a:off x="7067472" y="1233027"/>
              <a:ext cx="1627112" cy="830997"/>
            </a:xfrm>
            <a:prstGeom prst="rect">
              <a:avLst/>
            </a:prstGeom>
            <a:noFill/>
          </p:spPr>
          <p:txBody>
            <a:bodyPr wrap="none" rtlCol="0">
              <a:spAutoFit/>
            </a:bodyPr>
            <a:lstStyle/>
            <a:p>
              <a:r>
                <a:rPr lang="en-IE" sz="2400" dirty="0"/>
                <a:t>False Alarm</a:t>
              </a:r>
            </a:p>
            <a:p>
              <a:r>
                <a:rPr lang="en-IE" sz="2400" dirty="0"/>
                <a:t>rate</a:t>
              </a:r>
            </a:p>
          </p:txBody>
        </p:sp>
        <p:sp>
          <p:nvSpPr>
            <p:cNvPr id="9" name="TextBox 8"/>
            <p:cNvSpPr txBox="1"/>
            <p:nvPr/>
          </p:nvSpPr>
          <p:spPr>
            <a:xfrm>
              <a:off x="3704670" y="3976687"/>
              <a:ext cx="758541" cy="830997"/>
            </a:xfrm>
            <a:prstGeom prst="rect">
              <a:avLst/>
            </a:prstGeom>
            <a:noFill/>
          </p:spPr>
          <p:txBody>
            <a:bodyPr wrap="none" rtlCol="0">
              <a:spAutoFit/>
            </a:bodyPr>
            <a:lstStyle/>
            <a:p>
              <a:r>
                <a:rPr lang="en-IE" sz="2400" dirty="0"/>
                <a:t>Miss</a:t>
              </a:r>
            </a:p>
            <a:p>
              <a:r>
                <a:rPr lang="en-IE" sz="2400" dirty="0"/>
                <a:t>rate</a:t>
              </a:r>
            </a:p>
          </p:txBody>
        </p:sp>
        <p:sp>
          <p:nvSpPr>
            <p:cNvPr id="10" name="TextBox 9"/>
            <p:cNvSpPr txBox="1"/>
            <p:nvPr/>
          </p:nvSpPr>
          <p:spPr>
            <a:xfrm>
              <a:off x="7632657" y="3834119"/>
              <a:ext cx="683520" cy="830997"/>
            </a:xfrm>
            <a:prstGeom prst="rect">
              <a:avLst/>
            </a:prstGeom>
            <a:noFill/>
          </p:spPr>
          <p:txBody>
            <a:bodyPr wrap="none" rtlCol="0">
              <a:spAutoFit/>
            </a:bodyPr>
            <a:lstStyle/>
            <a:p>
              <a:r>
                <a:rPr lang="en-IE" sz="2400" dirty="0"/>
                <a:t>Hit</a:t>
              </a:r>
            </a:p>
            <a:p>
              <a:r>
                <a:rPr lang="en-IE" sz="2400" dirty="0"/>
                <a:t>rate</a:t>
              </a:r>
            </a:p>
          </p:txBody>
        </p:sp>
      </p:grpSp>
      <p:graphicFrame>
        <p:nvGraphicFramePr>
          <p:cNvPr id="11" name="Table 10"/>
          <p:cNvGraphicFramePr>
            <a:graphicFrameLocks noGrp="1"/>
          </p:cNvGraphicFramePr>
          <p:nvPr>
            <p:extLst>
              <p:ext uri="{D42A27DB-BD31-4B8C-83A1-F6EECF244321}">
                <p14:modId xmlns:p14="http://schemas.microsoft.com/office/powerpoint/2010/main" val="812125225"/>
              </p:ext>
            </p:extLst>
          </p:nvPr>
        </p:nvGraphicFramePr>
        <p:xfrm>
          <a:off x="731274" y="2804959"/>
          <a:ext cx="2407970" cy="2303462"/>
        </p:xfrm>
        <a:graphic>
          <a:graphicData uri="http://schemas.openxmlformats.org/drawingml/2006/table">
            <a:tbl>
              <a:tblPr firstRow="1" bandRow="1">
                <a:effectLst/>
                <a:tableStyleId>{5C22544A-7EE6-4342-B048-85BDC9FD1C3A}</a:tableStyleId>
              </a:tblPr>
              <a:tblGrid>
                <a:gridCol w="1203985">
                  <a:extLst>
                    <a:ext uri="{9D8B030D-6E8A-4147-A177-3AD203B41FA5}">
                      <a16:colId xmlns:a16="http://schemas.microsoft.com/office/drawing/2014/main" val="20000"/>
                    </a:ext>
                  </a:extLst>
                </a:gridCol>
                <a:gridCol w="1203985">
                  <a:extLst>
                    <a:ext uri="{9D8B030D-6E8A-4147-A177-3AD203B41FA5}">
                      <a16:colId xmlns:a16="http://schemas.microsoft.com/office/drawing/2014/main" val="20001"/>
                    </a:ext>
                  </a:extLst>
                </a:gridCol>
              </a:tblGrid>
              <a:tr h="1151731">
                <a:tc>
                  <a:txBody>
                    <a:bodyPr/>
                    <a:lstStyle/>
                    <a:p>
                      <a:pPr algn="ctr"/>
                      <a:r>
                        <a:rPr lang="en-US" sz="1800" dirty="0">
                          <a:solidFill>
                            <a:schemeClr val="tx1"/>
                          </a:solidFill>
                        </a:rPr>
                        <a:t>HITS</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MISSES</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151731">
                <a:tc>
                  <a:txBody>
                    <a:bodyPr/>
                    <a:lstStyle/>
                    <a:p>
                      <a:pPr algn="ctr"/>
                      <a:r>
                        <a:rPr lang="en-US" sz="1800" dirty="0"/>
                        <a:t>FALSE</a:t>
                      </a:r>
                    </a:p>
                    <a:p>
                      <a:pPr algn="ctr"/>
                      <a:r>
                        <a:rPr lang="en-US" sz="1800" dirty="0"/>
                        <a:t>ALARM</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CORRECT</a:t>
                      </a:r>
                    </a:p>
                    <a:p>
                      <a:pPr algn="ctr"/>
                      <a:r>
                        <a:rPr lang="en-US" sz="1800" dirty="0"/>
                        <a:t>REJECTION</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12" name="TextBox 8"/>
          <p:cNvSpPr txBox="1">
            <a:spLocks noChangeArrowheads="1"/>
          </p:cNvSpPr>
          <p:nvPr/>
        </p:nvSpPr>
        <p:spPr bwMode="auto">
          <a:xfrm rot="16200000">
            <a:off x="-172244" y="3015763"/>
            <a:ext cx="99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Stimulus</a:t>
            </a:r>
          </a:p>
          <a:p>
            <a:r>
              <a:rPr lang="en-US" altLang="en-US" b="1" dirty="0"/>
              <a:t>present</a:t>
            </a:r>
          </a:p>
        </p:txBody>
      </p:sp>
      <p:sp>
        <p:nvSpPr>
          <p:cNvPr id="13" name="TextBox 9"/>
          <p:cNvSpPr txBox="1">
            <a:spLocks noChangeArrowheads="1"/>
          </p:cNvSpPr>
          <p:nvPr/>
        </p:nvSpPr>
        <p:spPr bwMode="auto">
          <a:xfrm rot="16200000">
            <a:off x="-172244" y="4230781"/>
            <a:ext cx="99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Stimulus</a:t>
            </a:r>
          </a:p>
          <a:p>
            <a:r>
              <a:rPr lang="en-US" altLang="en-US" b="1" dirty="0"/>
              <a:t>absent</a:t>
            </a:r>
          </a:p>
        </p:txBody>
      </p:sp>
      <p:sp>
        <p:nvSpPr>
          <p:cNvPr id="14" name="TextBox 10"/>
          <p:cNvSpPr txBox="1">
            <a:spLocks noChangeArrowheads="1"/>
          </p:cNvSpPr>
          <p:nvPr/>
        </p:nvSpPr>
        <p:spPr bwMode="auto">
          <a:xfrm>
            <a:off x="953665" y="2064024"/>
            <a:ext cx="822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Report</a:t>
            </a:r>
          </a:p>
          <a:p>
            <a:r>
              <a:rPr lang="en-US" altLang="en-US" dirty="0"/>
              <a:t>“yes”</a:t>
            </a:r>
          </a:p>
        </p:txBody>
      </p:sp>
      <p:sp>
        <p:nvSpPr>
          <p:cNvPr id="15" name="TextBox 11"/>
          <p:cNvSpPr txBox="1">
            <a:spLocks noChangeArrowheads="1"/>
          </p:cNvSpPr>
          <p:nvPr/>
        </p:nvSpPr>
        <p:spPr bwMode="auto">
          <a:xfrm>
            <a:off x="2175970" y="2093041"/>
            <a:ext cx="822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a:t>Report</a:t>
            </a:r>
          </a:p>
          <a:p>
            <a:r>
              <a:rPr lang="en-US" altLang="en-US"/>
              <a:t>“no”</a:t>
            </a:r>
          </a:p>
        </p:txBody>
      </p:sp>
      <p:sp>
        <p:nvSpPr>
          <p:cNvPr id="16" name="Title 1"/>
          <p:cNvSpPr>
            <a:spLocks noGrp="1"/>
          </p:cNvSpPr>
          <p:nvPr>
            <p:ph type="title"/>
          </p:nvPr>
        </p:nvSpPr>
        <p:spPr>
          <a:xfrm>
            <a:off x="87717" y="26305"/>
            <a:ext cx="7886700" cy="595995"/>
          </a:xfrm>
        </p:spPr>
        <p:txBody>
          <a:bodyPr>
            <a:normAutofit fontScale="90000"/>
          </a:bodyPr>
          <a:lstStyle/>
          <a:p>
            <a:pPr eaLnBrk="1" hangingPunct="1"/>
            <a:r>
              <a:rPr lang="en-US" altLang="en-US" dirty="0"/>
              <a:t>Criterion determines outcomes</a:t>
            </a:r>
          </a:p>
        </p:txBody>
      </p:sp>
      <p:sp>
        <p:nvSpPr>
          <p:cNvPr id="6" name="TextBox 5"/>
          <p:cNvSpPr txBox="1"/>
          <p:nvPr/>
        </p:nvSpPr>
        <p:spPr>
          <a:xfrm>
            <a:off x="731274" y="1095375"/>
            <a:ext cx="2064774" cy="830997"/>
          </a:xfrm>
          <a:prstGeom prst="rect">
            <a:avLst/>
          </a:prstGeom>
          <a:noFill/>
        </p:spPr>
        <p:txBody>
          <a:bodyPr wrap="square" rtlCol="0">
            <a:spAutoFit/>
          </a:bodyPr>
          <a:lstStyle/>
          <a:p>
            <a:r>
              <a:rPr lang="en-IE" sz="2400" dirty="0"/>
              <a:t>In detection, 4 classes of trial:</a:t>
            </a:r>
          </a:p>
        </p:txBody>
      </p:sp>
    </p:spTree>
    <p:extLst>
      <p:ext uri="{BB962C8B-B14F-4D97-AF65-F5344CB8AC3E}">
        <p14:creationId xmlns:p14="http://schemas.microsoft.com/office/powerpoint/2010/main" val="36055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628650" y="365127"/>
            <a:ext cx="7886700" cy="839206"/>
          </a:xfrm>
        </p:spPr>
        <p:txBody>
          <a:bodyPr/>
          <a:lstStyle/>
          <a:p>
            <a:pPr eaLnBrk="1" hangingPunct="1"/>
            <a:r>
              <a:rPr lang="en-US" altLang="en-US" dirty="0"/>
              <a:t>Optimal criterion setting</a:t>
            </a:r>
          </a:p>
        </p:txBody>
      </p:sp>
      <p:sp>
        <p:nvSpPr>
          <p:cNvPr id="3" name="Content Placeholder 2"/>
          <p:cNvSpPr>
            <a:spLocks noGrp="1"/>
          </p:cNvSpPr>
          <p:nvPr>
            <p:ph idx="1"/>
          </p:nvPr>
        </p:nvSpPr>
        <p:spPr>
          <a:xfrm>
            <a:off x="423746" y="1494263"/>
            <a:ext cx="8091603" cy="5040352"/>
          </a:xfrm>
        </p:spPr>
        <p:txBody>
          <a:bodyPr rtlCol="0">
            <a:normAutofit/>
          </a:bodyPr>
          <a:lstStyle/>
          <a:p>
            <a:pPr eaLnBrk="1" fontAlgn="auto" hangingPunct="1">
              <a:spcAft>
                <a:spcPts val="0"/>
              </a:spcAft>
              <a:buFont typeface="Arial"/>
              <a:buChar char="•"/>
              <a:defRPr/>
            </a:pPr>
            <a:r>
              <a:rPr lang="en-US" sz="2200" dirty="0"/>
              <a:t>In the detection situation where the costs and values of the decision outcomes and the probability of signal presence are precisely known, the optimal criterion, in terms of the likelihood ratio, is</a:t>
            </a:r>
          </a:p>
          <a:p>
            <a:pPr eaLnBrk="1" fontAlgn="auto" hangingPunct="1">
              <a:spcAft>
                <a:spcPts val="0"/>
              </a:spcAft>
              <a:buFont typeface="Arial"/>
              <a:buChar char="•"/>
              <a:defRPr/>
            </a:pPr>
            <a:endParaRPr lang="en-US" sz="2200" dirty="0"/>
          </a:p>
          <a:p>
            <a:pPr eaLnBrk="1" fontAlgn="auto" hangingPunct="1">
              <a:spcAft>
                <a:spcPts val="0"/>
              </a:spcAft>
              <a:buFont typeface="Arial"/>
              <a:buChar char="•"/>
              <a:defRPr/>
            </a:pPr>
            <a:endParaRPr lang="en-US" sz="2200" dirty="0"/>
          </a:p>
          <a:p>
            <a:pPr eaLnBrk="1" fontAlgn="auto" hangingPunct="1">
              <a:spcAft>
                <a:spcPts val="0"/>
              </a:spcAft>
              <a:buFont typeface="Arial"/>
              <a:buChar char="•"/>
              <a:defRPr/>
            </a:pPr>
            <a:r>
              <a:rPr lang="en-US" sz="2200" dirty="0"/>
              <a:t>This criterion will result in the largest possible winnings in the long run.</a:t>
            </a:r>
          </a:p>
          <a:p>
            <a:pPr eaLnBrk="1" fontAlgn="auto" hangingPunct="1">
              <a:spcAft>
                <a:spcPts val="0"/>
              </a:spcAft>
              <a:buFont typeface="Arial"/>
              <a:buChar char="•"/>
              <a:defRPr/>
            </a:pPr>
            <a:r>
              <a:rPr lang="en-US" sz="2200" dirty="0"/>
              <a:t>Costs are entered as negative numbers.</a:t>
            </a:r>
          </a:p>
          <a:p>
            <a:pPr eaLnBrk="1" fontAlgn="auto" hangingPunct="1">
              <a:spcAft>
                <a:spcPts val="0"/>
              </a:spcAft>
              <a:buFont typeface="Arial"/>
              <a:buChar char="•"/>
              <a:defRPr/>
            </a:pPr>
            <a:r>
              <a:rPr lang="en-US" sz="2200" dirty="0"/>
              <a:t>In practice, observers do exhibit a criterion </a:t>
            </a:r>
            <a:r>
              <a:rPr lang="en-US" sz="2200" dirty="0">
                <a:latin typeface="Symbol" charset="2"/>
                <a:cs typeface="Symbol" charset="2"/>
              </a:rPr>
              <a:t>b</a:t>
            </a:r>
            <a:r>
              <a:rPr lang="en-US" sz="2200" dirty="0"/>
              <a:t> that is fairly close to the optimal as long as </a:t>
            </a:r>
            <a:r>
              <a:rPr lang="en-US" sz="2200" dirty="0" err="1">
                <a:latin typeface="Symbol" charset="2"/>
                <a:cs typeface="Symbol" charset="2"/>
              </a:rPr>
              <a:t>b</a:t>
            </a:r>
            <a:r>
              <a:rPr lang="en-US" sz="2200" baseline="-25000" dirty="0" err="1"/>
              <a:t>opt</a:t>
            </a:r>
            <a:r>
              <a:rPr lang="en-US" sz="2200" dirty="0"/>
              <a:t> is not extremely low or extremely high. In other words, people tend to shy away from a strategy of almost always saying yes or almost always saying no.</a:t>
            </a:r>
          </a:p>
        </p:txBody>
      </p:sp>
      <p:graphicFrame>
        <p:nvGraphicFramePr>
          <p:cNvPr id="2050" name="Object 21"/>
          <p:cNvGraphicFramePr>
            <a:graphicFrameLocks noChangeAspect="1"/>
          </p:cNvGraphicFramePr>
          <p:nvPr>
            <p:extLst>
              <p:ext uri="{D42A27DB-BD31-4B8C-83A1-F6EECF244321}">
                <p14:modId xmlns:p14="http://schemas.microsoft.com/office/powerpoint/2010/main" val="584468063"/>
              </p:ext>
            </p:extLst>
          </p:nvPr>
        </p:nvGraphicFramePr>
        <p:xfrm>
          <a:off x="1459706" y="2686747"/>
          <a:ext cx="6224587" cy="773113"/>
        </p:xfrm>
        <a:graphic>
          <a:graphicData uri="http://schemas.openxmlformats.org/presentationml/2006/ole">
            <mc:AlternateContent xmlns:mc="http://schemas.openxmlformats.org/markup-compatibility/2006">
              <mc:Choice xmlns:v="urn:schemas-microsoft-com:vml" Requires="v">
                <p:oleObj spid="_x0000_s142354" name="Equation" r:id="rId4" imgW="3465000" imgH="420480" progId="Equation.3">
                  <p:embed/>
                </p:oleObj>
              </mc:Choice>
              <mc:Fallback>
                <p:oleObj name="Equation" r:id="rId4" imgW="3465000" imgH="420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706" y="2686747"/>
                        <a:ext cx="622458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749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2228" name="TextBox 27"/>
          <p:cNvSpPr txBox="1">
            <a:spLocks noChangeArrowheads="1"/>
          </p:cNvSpPr>
          <p:nvPr/>
        </p:nvSpPr>
        <p:spPr bwMode="auto">
          <a:xfrm>
            <a:off x="7205663" y="4008438"/>
            <a:ext cx="993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OUTPUT</a:t>
            </a:r>
          </a:p>
        </p:txBody>
      </p:sp>
      <p:pic>
        <p:nvPicPr>
          <p:cNvPr id="5222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2233" name="TextBox 1"/>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12"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83436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289050"/>
            <a:ext cx="751205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p:txBody>
          <a:bodyPr/>
          <a:lstStyle/>
          <a:p>
            <a:pPr eaLnBrk="1" hangingPunct="1"/>
            <a:r>
              <a:rPr lang="en-US" altLang="en-US" dirty="0"/>
              <a:t>Receiver Operating Characteristic (ROC) curves</a:t>
            </a:r>
          </a:p>
        </p:txBody>
      </p:sp>
      <p:sp>
        <p:nvSpPr>
          <p:cNvPr id="18436" name="Content Placeholder 2"/>
          <p:cNvSpPr>
            <a:spLocks noGrp="1"/>
          </p:cNvSpPr>
          <p:nvPr>
            <p:ph idx="1"/>
          </p:nvPr>
        </p:nvSpPr>
        <p:spPr/>
        <p:txBody>
          <a:bodyPr/>
          <a:lstStyle/>
          <a:p>
            <a:pPr eaLnBrk="1" hangingPunct="1"/>
            <a:r>
              <a:rPr lang="en-US" altLang="en-US"/>
              <a:t>High signal strength</a:t>
            </a:r>
          </a:p>
        </p:txBody>
      </p:sp>
      <p:sp>
        <p:nvSpPr>
          <p:cNvPr id="2" name="TextBox 1"/>
          <p:cNvSpPr txBox="1"/>
          <p:nvPr/>
        </p:nvSpPr>
        <p:spPr>
          <a:xfrm>
            <a:off x="5586760" y="1255713"/>
            <a:ext cx="1073179" cy="707886"/>
          </a:xfrm>
          <a:prstGeom prst="rect">
            <a:avLst/>
          </a:prstGeom>
          <a:noFill/>
        </p:spPr>
        <p:txBody>
          <a:bodyPr wrap="none" rtlCol="0">
            <a:spAutoFit/>
          </a:bodyPr>
          <a:lstStyle/>
          <a:p>
            <a:r>
              <a:rPr lang="en-IE" sz="2000" dirty="0">
                <a:solidFill>
                  <a:srgbClr val="FF0000"/>
                </a:solidFill>
              </a:rPr>
              <a:t>Liberal</a:t>
            </a:r>
          </a:p>
          <a:p>
            <a:r>
              <a:rPr lang="en-IE" sz="2000" dirty="0">
                <a:solidFill>
                  <a:srgbClr val="FF0000"/>
                </a:solidFill>
              </a:rPr>
              <a:t>criterion</a:t>
            </a:r>
          </a:p>
        </p:txBody>
      </p:sp>
      <p:sp>
        <p:nvSpPr>
          <p:cNvPr id="6" name="TextBox 5"/>
          <p:cNvSpPr txBox="1"/>
          <p:nvPr/>
        </p:nvSpPr>
        <p:spPr>
          <a:xfrm>
            <a:off x="7431940" y="6038989"/>
            <a:ext cx="1531317" cy="707886"/>
          </a:xfrm>
          <a:prstGeom prst="rect">
            <a:avLst/>
          </a:prstGeom>
          <a:noFill/>
        </p:spPr>
        <p:txBody>
          <a:bodyPr wrap="none" rtlCol="0">
            <a:spAutoFit/>
          </a:bodyPr>
          <a:lstStyle/>
          <a:p>
            <a:r>
              <a:rPr lang="en-IE" sz="2000" dirty="0">
                <a:solidFill>
                  <a:srgbClr val="FF0000"/>
                </a:solidFill>
              </a:rPr>
              <a:t>Conservative</a:t>
            </a:r>
          </a:p>
          <a:p>
            <a:r>
              <a:rPr lang="en-IE" sz="2000" dirty="0">
                <a:solidFill>
                  <a:srgbClr val="FF0000"/>
                </a:solidFill>
              </a:rPr>
              <a:t>criterion</a:t>
            </a:r>
          </a:p>
        </p:txBody>
      </p:sp>
    </p:spTree>
    <p:extLst>
      <p:ext uri="{BB962C8B-B14F-4D97-AF65-F5344CB8AC3E}">
        <p14:creationId xmlns:p14="http://schemas.microsoft.com/office/powerpoint/2010/main" val="63434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963613"/>
            <a:ext cx="7359650" cy="589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pPr eaLnBrk="1" hangingPunct="1"/>
            <a:r>
              <a:rPr lang="en-US" altLang="en-US"/>
              <a:t>ROC curves</a:t>
            </a:r>
          </a:p>
        </p:txBody>
      </p:sp>
      <p:sp>
        <p:nvSpPr>
          <p:cNvPr id="19460" name="Content Placeholder 2"/>
          <p:cNvSpPr>
            <a:spLocks noGrp="1"/>
          </p:cNvSpPr>
          <p:nvPr>
            <p:ph idx="1"/>
          </p:nvPr>
        </p:nvSpPr>
        <p:spPr/>
        <p:txBody>
          <a:bodyPr/>
          <a:lstStyle/>
          <a:p>
            <a:pPr eaLnBrk="1" hangingPunct="1"/>
            <a:r>
              <a:rPr lang="en-US" altLang="en-US"/>
              <a:t>Weak signal</a:t>
            </a:r>
          </a:p>
        </p:txBody>
      </p:sp>
    </p:spTree>
    <p:extLst>
      <p:ext uri="{BB962C8B-B14F-4D97-AF65-F5344CB8AC3E}">
        <p14:creationId xmlns:p14="http://schemas.microsoft.com/office/powerpoint/2010/main" val="1245457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011238"/>
            <a:ext cx="6946900"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pPr eaLnBrk="1" hangingPunct="1"/>
            <a:r>
              <a:rPr lang="en-US" altLang="en-US"/>
              <a:t>ROC curves</a:t>
            </a:r>
          </a:p>
        </p:txBody>
      </p:sp>
      <p:sp>
        <p:nvSpPr>
          <p:cNvPr id="20484" name="Content Placeholder 2"/>
          <p:cNvSpPr>
            <a:spLocks noGrp="1"/>
          </p:cNvSpPr>
          <p:nvPr>
            <p:ph idx="1"/>
          </p:nvPr>
        </p:nvSpPr>
        <p:spPr/>
        <p:txBody>
          <a:bodyPr/>
          <a:lstStyle/>
          <a:p>
            <a:pPr eaLnBrk="1" hangingPunct="1"/>
            <a:r>
              <a:rPr lang="en-US" altLang="en-US"/>
              <a:t>No signal effect</a:t>
            </a:r>
          </a:p>
        </p:txBody>
      </p:sp>
    </p:spTree>
    <p:extLst>
      <p:ext uri="{BB962C8B-B14F-4D97-AF65-F5344CB8AC3E}">
        <p14:creationId xmlns:p14="http://schemas.microsoft.com/office/powerpoint/2010/main" val="111490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4992688" cy="736600"/>
          </a:xfrm>
        </p:spPr>
        <p:txBody>
          <a:bodyPr/>
          <a:lstStyle/>
          <a:p>
            <a:pPr eaLnBrk="1" hangingPunct="1"/>
            <a:r>
              <a:rPr lang="en-US" altLang="en-US"/>
              <a:t>Measuring Sensitivity</a:t>
            </a:r>
          </a:p>
        </p:txBody>
      </p:sp>
      <p:sp>
        <p:nvSpPr>
          <p:cNvPr id="21507" name="Content Placeholder 2"/>
          <p:cNvSpPr>
            <a:spLocks noGrp="1"/>
          </p:cNvSpPr>
          <p:nvPr>
            <p:ph idx="1"/>
          </p:nvPr>
        </p:nvSpPr>
        <p:spPr>
          <a:xfrm>
            <a:off x="457200" y="1293813"/>
            <a:ext cx="4608513" cy="4832350"/>
          </a:xfrm>
        </p:spPr>
        <p:txBody>
          <a:bodyPr/>
          <a:lstStyle/>
          <a:p>
            <a:pPr eaLnBrk="1" hangingPunct="1"/>
            <a:r>
              <a:rPr lang="en-US" altLang="en-US" sz="2200"/>
              <a:t>In classical psychophysics the measurements of threshold were a function of both stimulus detectability and the observer’s criterion.</a:t>
            </a:r>
          </a:p>
          <a:p>
            <a:pPr eaLnBrk="1" hangingPunct="1"/>
            <a:r>
              <a:rPr lang="en-US" altLang="en-US" sz="2200"/>
              <a:t>Thus, differences in threshold across observers or conditions may be contaminated by changes in criterion, leading to false conclusions about changes in sensitivity.</a:t>
            </a:r>
          </a:p>
          <a:p>
            <a:pPr eaLnBrk="1" hangingPunct="1"/>
            <a:r>
              <a:rPr lang="en-US" altLang="en-US" sz="2200"/>
              <a:t>In the bottom, observer B is equally sensitive to observer A but has a lower criterion, i.e. is more inclined to say “yes” ...</a:t>
            </a:r>
          </a:p>
        </p:txBody>
      </p:sp>
      <p:pic>
        <p:nvPicPr>
          <p:cNvPr id="2150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9888" y="0"/>
            <a:ext cx="3486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219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628650" y="365127"/>
            <a:ext cx="7886700" cy="785248"/>
          </a:xfrm>
        </p:spPr>
        <p:txBody>
          <a:bodyPr/>
          <a:lstStyle/>
          <a:p>
            <a:pPr eaLnBrk="1" hangingPunct="1"/>
            <a:r>
              <a:rPr lang="en-US" altLang="en-US" dirty="0"/>
              <a:t>Sensitivity: d’</a:t>
            </a:r>
          </a:p>
        </p:txBody>
      </p:sp>
      <p:sp>
        <p:nvSpPr>
          <p:cNvPr id="3" name="Content Placeholder 2"/>
          <p:cNvSpPr>
            <a:spLocks noGrp="1"/>
          </p:cNvSpPr>
          <p:nvPr>
            <p:ph idx="1"/>
          </p:nvPr>
        </p:nvSpPr>
        <p:spPr>
          <a:xfrm>
            <a:off x="191729" y="1283110"/>
            <a:ext cx="8323621" cy="5338916"/>
          </a:xfrm>
        </p:spPr>
        <p:txBody>
          <a:bodyPr rtlCol="0">
            <a:normAutofit/>
          </a:bodyPr>
          <a:lstStyle/>
          <a:p>
            <a:pPr eaLnBrk="1" fontAlgn="auto" hangingPunct="1">
              <a:spcAft>
                <a:spcPts val="0"/>
              </a:spcAft>
              <a:buFont typeface="Arial"/>
              <a:buChar char="•"/>
              <a:defRPr/>
            </a:pPr>
            <a:r>
              <a:rPr lang="en-US" sz="2200" dirty="0"/>
              <a:t>Signal Detection Theory provides a way to independently measure sensitivity and criterion location. It proposes a sensitivity or detectability measure d’ :</a:t>
            </a:r>
          </a:p>
          <a:p>
            <a:pPr eaLnBrk="1" fontAlgn="auto" hangingPunct="1">
              <a:spcAft>
                <a:spcPts val="0"/>
              </a:spcAft>
              <a:buFont typeface="Arial"/>
              <a:buChar char="•"/>
              <a:defRPr/>
            </a:pPr>
            <a:endParaRPr lang="en-US" sz="3200" dirty="0"/>
          </a:p>
          <a:p>
            <a:pPr eaLnBrk="1" fontAlgn="auto" hangingPunct="1">
              <a:spcAft>
                <a:spcPts val="0"/>
              </a:spcAft>
              <a:buFont typeface="Arial"/>
              <a:buChar char="•"/>
              <a:defRPr/>
            </a:pPr>
            <a:r>
              <a:rPr lang="en-US" sz="2200" dirty="0"/>
              <a:t>where M</a:t>
            </a:r>
            <a:r>
              <a:rPr lang="en-US" sz="2200" baseline="-25000" dirty="0"/>
              <a:t>SN</a:t>
            </a:r>
            <a:r>
              <a:rPr lang="en-US" sz="2200" dirty="0"/>
              <a:t> and M</a:t>
            </a:r>
            <a:r>
              <a:rPr lang="en-US" sz="2200" baseline="-25000" dirty="0"/>
              <a:t>N</a:t>
            </a:r>
            <a:r>
              <a:rPr lang="en-US" sz="2200" dirty="0"/>
              <a:t> are the means of the SN and N distributions and </a:t>
            </a:r>
            <a:r>
              <a:rPr lang="en-US" sz="2200" dirty="0" err="1">
                <a:latin typeface="Symbol" charset="2"/>
                <a:cs typeface="Symbol" charset="2"/>
              </a:rPr>
              <a:t>s</a:t>
            </a:r>
            <a:r>
              <a:rPr lang="en-US" sz="2200" baseline="-25000" dirty="0" err="1"/>
              <a:t>N</a:t>
            </a:r>
            <a:r>
              <a:rPr lang="en-US" sz="2200" dirty="0"/>
              <a:t> is the standard deviation of the noise distribution.</a:t>
            </a:r>
          </a:p>
          <a:p>
            <a:pPr eaLnBrk="1" fontAlgn="auto" hangingPunct="1">
              <a:spcAft>
                <a:spcPts val="0"/>
              </a:spcAft>
              <a:buFont typeface="Arial"/>
              <a:buChar char="•"/>
              <a:defRPr/>
            </a:pPr>
            <a:r>
              <a:rPr lang="en-US" sz="2200" dirty="0"/>
              <a:t>Entirely independent of criterion </a:t>
            </a:r>
            <a:r>
              <a:rPr lang="en-US" sz="2200" dirty="0">
                <a:latin typeface="Symbol" charset="2"/>
                <a:cs typeface="Symbol" charset="2"/>
              </a:rPr>
              <a:t>b</a:t>
            </a:r>
            <a:r>
              <a:rPr lang="en-US" sz="2200" dirty="0"/>
              <a:t>.</a:t>
            </a:r>
          </a:p>
          <a:p>
            <a:r>
              <a:rPr lang="en-US" altLang="en-US" sz="2200" dirty="0"/>
              <a:t>Computed using z-score transformations of observed false alarm and hit rates, p(fa) and p(hit)</a:t>
            </a:r>
          </a:p>
          <a:p>
            <a:r>
              <a:rPr lang="en-US" altLang="en-US" sz="2200" dirty="0"/>
              <a:t>First find criterion as a z-score relative to the N and SN distributions: </a:t>
            </a:r>
          </a:p>
          <a:p>
            <a:r>
              <a:rPr lang="en-US" altLang="en-US" sz="2200" dirty="0"/>
              <a:t>Zn = </a:t>
            </a:r>
            <a:r>
              <a:rPr lang="en-US" altLang="en-US" sz="2200" dirty="0" err="1"/>
              <a:t>norminv</a:t>
            </a:r>
            <a:r>
              <a:rPr lang="en-US" altLang="en-US" sz="2200" dirty="0"/>
              <a:t>(1-p(fa))     </a:t>
            </a:r>
          </a:p>
          <a:p>
            <a:r>
              <a:rPr lang="en-US" altLang="en-US" sz="2200" dirty="0" err="1"/>
              <a:t>Zsn</a:t>
            </a:r>
            <a:r>
              <a:rPr lang="en-US" altLang="en-US" sz="2200" dirty="0"/>
              <a:t> = </a:t>
            </a:r>
            <a:r>
              <a:rPr lang="en-US" altLang="en-US" sz="2200" dirty="0" err="1"/>
              <a:t>norminv</a:t>
            </a:r>
            <a:r>
              <a:rPr lang="en-US" altLang="en-US" sz="2200" dirty="0"/>
              <a:t>(1-p(hit))</a:t>
            </a:r>
          </a:p>
          <a:p>
            <a:r>
              <a:rPr lang="en-US" altLang="en-US" sz="2200" dirty="0"/>
              <a:t>Then subtract to give d’:       d’ = Zn - </a:t>
            </a:r>
            <a:r>
              <a:rPr lang="en-US" altLang="en-US" sz="2200" dirty="0" err="1"/>
              <a:t>Zsn</a:t>
            </a:r>
            <a:endParaRPr lang="en-US" altLang="en-US" sz="2200" dirty="0"/>
          </a:p>
          <a:p>
            <a:endParaRPr lang="en-US" altLang="en-US" sz="2200" dirty="0"/>
          </a:p>
        </p:txBody>
      </p:sp>
      <p:graphicFrame>
        <p:nvGraphicFramePr>
          <p:cNvPr id="3074" name="Object 17"/>
          <p:cNvGraphicFramePr>
            <a:graphicFrameLocks noChangeAspect="1"/>
          </p:cNvGraphicFramePr>
          <p:nvPr>
            <p:extLst>
              <p:ext uri="{D42A27DB-BD31-4B8C-83A1-F6EECF244321}">
                <p14:modId xmlns:p14="http://schemas.microsoft.com/office/powerpoint/2010/main" val="57810084"/>
              </p:ext>
            </p:extLst>
          </p:nvPr>
        </p:nvGraphicFramePr>
        <p:xfrm>
          <a:off x="3657600" y="2104384"/>
          <a:ext cx="1828800" cy="817562"/>
        </p:xfrm>
        <a:graphic>
          <a:graphicData uri="http://schemas.openxmlformats.org/presentationml/2006/ole">
            <mc:AlternateContent xmlns:mc="http://schemas.openxmlformats.org/markup-compatibility/2006">
              <mc:Choice xmlns:v="urn:schemas-microsoft-com:vml" Requires="v">
                <p:oleObj spid="_x0000_s143376" name="Equation" r:id="rId3" imgW="950760" imgH="420480" progId="Equation.3">
                  <p:embed/>
                </p:oleObj>
              </mc:Choice>
              <mc:Fallback>
                <p:oleObj name="Equation" r:id="rId3" imgW="950760" imgH="420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04384"/>
                        <a:ext cx="18288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4688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34188" y="2433638"/>
            <a:ext cx="1852612" cy="20256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445125" y="0"/>
            <a:ext cx="1616075" cy="6953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 name="Picture 1"/>
          <p:cNvPicPr>
            <a:picLocks noChangeAspect="1"/>
          </p:cNvPicPr>
          <p:nvPr/>
        </p:nvPicPr>
        <p:blipFill>
          <a:blip r:embed="rId2"/>
          <a:stretch>
            <a:fillRect/>
          </a:stretch>
        </p:blipFill>
        <p:spPr>
          <a:xfrm>
            <a:off x="1076325" y="23812"/>
            <a:ext cx="6991350" cy="6810375"/>
          </a:xfrm>
          <a:prstGeom prst="rect">
            <a:avLst/>
          </a:prstGeom>
        </p:spPr>
      </p:pic>
    </p:spTree>
    <p:extLst>
      <p:ext uri="{BB962C8B-B14F-4D97-AF65-F5344CB8AC3E}">
        <p14:creationId xmlns:p14="http://schemas.microsoft.com/office/powerpoint/2010/main" val="455905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28650" y="365127"/>
            <a:ext cx="7886700" cy="973020"/>
          </a:xfrm>
        </p:spPr>
        <p:txBody>
          <a:bodyPr/>
          <a:lstStyle/>
          <a:p>
            <a:pPr eaLnBrk="1" hangingPunct="1"/>
            <a:r>
              <a:rPr lang="en-US" altLang="en-US" dirty="0"/>
              <a:t>Response Bias</a:t>
            </a:r>
          </a:p>
        </p:txBody>
      </p:sp>
      <p:sp>
        <p:nvSpPr>
          <p:cNvPr id="5124" name="Content Placeholder 2"/>
          <p:cNvSpPr>
            <a:spLocks noGrp="1"/>
          </p:cNvSpPr>
          <p:nvPr>
            <p:ph idx="1"/>
          </p:nvPr>
        </p:nvSpPr>
        <p:spPr>
          <a:xfrm>
            <a:off x="423746" y="1460809"/>
            <a:ext cx="8091604" cy="5285678"/>
          </a:xfrm>
        </p:spPr>
        <p:txBody>
          <a:bodyPr>
            <a:normAutofit/>
          </a:bodyPr>
          <a:lstStyle/>
          <a:p>
            <a:pPr eaLnBrk="1" hangingPunct="1"/>
            <a:r>
              <a:rPr lang="en-US" altLang="en-US" sz="2200" dirty="0"/>
              <a:t>Response bias is the tendency of an observer to set a liberal versus conservative criterion in responding “yes” over “no” due to factors other than signal intensity.</a:t>
            </a:r>
          </a:p>
          <a:p>
            <a:pPr eaLnBrk="1" hangingPunct="1"/>
            <a:r>
              <a:rPr lang="en-US" altLang="en-US" sz="2200" dirty="0"/>
              <a:t>One measure is:</a:t>
            </a:r>
          </a:p>
          <a:p>
            <a:pPr eaLnBrk="1" hangingPunct="1"/>
            <a:endParaRPr lang="en-US" altLang="en-US" sz="2200" dirty="0"/>
          </a:p>
          <a:p>
            <a:pPr eaLnBrk="1" hangingPunct="1"/>
            <a:r>
              <a:rPr lang="en-US" altLang="en-US" sz="2200" dirty="0"/>
              <a:t>When the false alarm rate and miss rate are equal, the hit rate and correct rejection rate are also equal and the value of C is zero.</a:t>
            </a:r>
          </a:p>
          <a:p>
            <a:pPr eaLnBrk="1" hangingPunct="1"/>
            <a:r>
              <a:rPr lang="en-US" altLang="en-US" sz="2200" dirty="0"/>
              <a:t>C=0 represents no bias – it’s the point where the N and SN distribution cross. The total number of “yes” responses will be the same as the total number of “no” responses.</a:t>
            </a:r>
          </a:p>
          <a:p>
            <a:pPr eaLnBrk="1" hangingPunct="1"/>
            <a:r>
              <a:rPr lang="en-US" altLang="en-US" sz="2200" dirty="0"/>
              <a:t>Negative C reflects a bias toward saying “yes,” and positive C reflects a bias toward saying “no.”</a:t>
            </a:r>
          </a:p>
          <a:p>
            <a:pPr eaLnBrk="1" hangingPunct="1"/>
            <a:r>
              <a:rPr lang="en-US" altLang="en-US" sz="2200" dirty="0"/>
              <a:t>Like d’, C is expressed in standard deviation units (z-score).</a:t>
            </a:r>
          </a:p>
        </p:txBody>
      </p:sp>
      <p:graphicFrame>
        <p:nvGraphicFramePr>
          <p:cNvPr id="5122" name="Object 12"/>
          <p:cNvGraphicFramePr>
            <a:graphicFrameLocks noChangeAspect="1"/>
          </p:cNvGraphicFramePr>
          <p:nvPr>
            <p:extLst>
              <p:ext uri="{D42A27DB-BD31-4B8C-83A1-F6EECF244321}">
                <p14:modId xmlns:p14="http://schemas.microsoft.com/office/powerpoint/2010/main" val="1660227217"/>
              </p:ext>
            </p:extLst>
          </p:nvPr>
        </p:nvGraphicFramePr>
        <p:xfrm>
          <a:off x="3336131" y="2768444"/>
          <a:ext cx="2471737" cy="482600"/>
        </p:xfrm>
        <a:graphic>
          <a:graphicData uri="http://schemas.openxmlformats.org/presentationml/2006/ole">
            <mc:AlternateContent xmlns:mc="http://schemas.openxmlformats.org/markup-compatibility/2006">
              <mc:Choice xmlns:v="urn:schemas-microsoft-com:vml" Requires="v">
                <p:oleObj spid="_x0000_s145424" name="Equation" r:id="rId4" imgW="1096920" imgH="200880" progId="Equation.3">
                  <p:embed/>
                </p:oleObj>
              </mc:Choice>
              <mc:Fallback>
                <p:oleObj name="Equation" r:id="rId4" imgW="1096920" imgH="20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131" y="2768444"/>
                        <a:ext cx="24717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1070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endParaRPr lang="en-US" altLang="en-US"/>
          </a:p>
        </p:txBody>
      </p:sp>
      <p:sp>
        <p:nvSpPr>
          <p:cNvPr id="24579" name="Content Placeholder 2"/>
          <p:cNvSpPr>
            <a:spLocks noGrp="1"/>
          </p:cNvSpPr>
          <p:nvPr>
            <p:ph idx="1"/>
          </p:nvPr>
        </p:nvSpPr>
        <p:spPr/>
        <p:txBody>
          <a:bodyPr/>
          <a:lstStyle/>
          <a:p>
            <a:pPr eaLnBrk="1" hangingPunct="1"/>
            <a:r>
              <a:rPr lang="en-US" altLang="en-US"/>
              <a:t>a</a:t>
            </a:r>
          </a:p>
        </p:txBody>
      </p:sp>
      <p:pic>
        <p:nvPicPr>
          <p:cNvPr id="2458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82600"/>
            <a:ext cx="89916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10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t>Applying SDT to understand the neural basis of perceptual </a:t>
            </a:r>
            <a:r>
              <a:rPr lang="en-IE" b="1" dirty="0"/>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3262496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0916" y="1825625"/>
            <a:ext cx="4710851" cy="4351338"/>
          </a:xfrm>
        </p:spPr>
        <p:txBody>
          <a:bodyPr>
            <a:normAutofit lnSpcReduction="10000"/>
          </a:bodyPr>
          <a:lstStyle/>
          <a:p>
            <a:r>
              <a:rPr lang="en-IE" sz="2400" dirty="0"/>
              <a:t>Human EEG, one electrode at vertex</a:t>
            </a:r>
          </a:p>
          <a:p>
            <a:r>
              <a:rPr lang="en-IE" sz="2400" dirty="0"/>
              <a:t>Task: 500 </a:t>
            </a:r>
            <a:r>
              <a:rPr lang="en-IE" sz="2400" dirty="0" err="1"/>
              <a:t>ms</a:t>
            </a:r>
            <a:r>
              <a:rPr lang="en-IE" sz="2400" dirty="0"/>
              <a:t> after visual warning, tone pip presented or not (50-50), in background noise</a:t>
            </a:r>
          </a:p>
          <a:p>
            <a:r>
              <a:rPr lang="en-IE" sz="2400" dirty="0"/>
              <a:t>Different sound levels in different blocks</a:t>
            </a:r>
          </a:p>
          <a:p>
            <a:endParaRPr lang="en-IE" sz="2400" dirty="0"/>
          </a:p>
          <a:p>
            <a:r>
              <a:rPr lang="en-IE" sz="2400" dirty="0"/>
              <a:t>Question: Does the Auditory Evoked Potential (AEP) play a role in “determining perceptual reactions?”</a:t>
            </a:r>
          </a:p>
        </p:txBody>
      </p:sp>
      <p:sp>
        <p:nvSpPr>
          <p:cNvPr id="4" name="Title 3"/>
          <p:cNvSpPr>
            <a:spLocks noGrp="1"/>
          </p:cNvSpPr>
          <p:nvPr>
            <p:ph type="title"/>
          </p:nvPr>
        </p:nvSpPr>
        <p:spPr>
          <a:xfrm>
            <a:off x="628650" y="365126"/>
            <a:ext cx="7886700" cy="829493"/>
          </a:xfrm>
        </p:spPr>
        <p:txBody>
          <a:bodyPr/>
          <a:lstStyle/>
          <a:p>
            <a:r>
              <a:rPr lang="en-IE" dirty="0" err="1"/>
              <a:t>Hillyard</a:t>
            </a:r>
            <a:r>
              <a:rPr lang="en-IE" dirty="0"/>
              <a:t> et al, Science (1971)</a:t>
            </a:r>
          </a:p>
        </p:txBody>
      </p:sp>
      <p:pic>
        <p:nvPicPr>
          <p:cNvPr id="6" name="Picture 5"/>
          <p:cNvPicPr>
            <a:picLocks noChangeAspect="1"/>
          </p:cNvPicPr>
          <p:nvPr/>
        </p:nvPicPr>
        <p:blipFill>
          <a:blip r:embed="rId3"/>
          <a:stretch>
            <a:fillRect/>
          </a:stretch>
        </p:blipFill>
        <p:spPr>
          <a:xfrm>
            <a:off x="170172" y="2212799"/>
            <a:ext cx="3495675" cy="3019425"/>
          </a:xfrm>
          <a:prstGeom prst="rect">
            <a:avLst/>
          </a:prstGeom>
        </p:spPr>
      </p:pic>
      <p:pic>
        <p:nvPicPr>
          <p:cNvPr id="9" name="Picture 8"/>
          <p:cNvPicPr>
            <a:picLocks noChangeAspect="1"/>
          </p:cNvPicPr>
          <p:nvPr/>
        </p:nvPicPr>
        <p:blipFill>
          <a:blip r:embed="rId4"/>
          <a:stretch>
            <a:fillRect/>
          </a:stretch>
        </p:blipFill>
        <p:spPr>
          <a:xfrm>
            <a:off x="1213624" y="5070902"/>
            <a:ext cx="2667000" cy="771525"/>
          </a:xfrm>
          <a:prstGeom prst="rect">
            <a:avLst/>
          </a:prstGeom>
        </p:spPr>
      </p:pic>
      <p:pic>
        <p:nvPicPr>
          <p:cNvPr id="10" name="Picture 9"/>
          <p:cNvPicPr>
            <a:picLocks noChangeAspect="1"/>
          </p:cNvPicPr>
          <p:nvPr/>
        </p:nvPicPr>
        <p:blipFill>
          <a:blip r:embed="rId5"/>
          <a:stretch>
            <a:fillRect/>
          </a:stretch>
        </p:blipFill>
        <p:spPr>
          <a:xfrm>
            <a:off x="742136" y="5549241"/>
            <a:ext cx="942975" cy="866775"/>
          </a:xfrm>
          <a:prstGeom prst="rect">
            <a:avLst/>
          </a:prstGeom>
        </p:spPr>
      </p:pic>
      <p:sp>
        <p:nvSpPr>
          <p:cNvPr id="11" name="Oval 10"/>
          <p:cNvSpPr/>
          <p:nvPr/>
        </p:nvSpPr>
        <p:spPr>
          <a:xfrm>
            <a:off x="2589987" y="2776653"/>
            <a:ext cx="922647" cy="8651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68460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nrecord.png                                                    0001D221HD                             ABA781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744" t="4288" r="14252" b="61656"/>
          <a:stretch/>
        </p:blipFill>
        <p:spPr bwMode="auto">
          <a:xfrm>
            <a:off x="7065701" y="4919163"/>
            <a:ext cx="1791222" cy="139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4276" name="TextBox 27"/>
          <p:cNvSpPr txBox="1">
            <a:spLocks noChangeArrowheads="1"/>
          </p:cNvSpPr>
          <p:nvPr/>
        </p:nvSpPr>
        <p:spPr bwMode="auto">
          <a:xfrm>
            <a:off x="7256463" y="2582863"/>
            <a:ext cx="1773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Brain activity </a:t>
            </a:r>
          </a:p>
          <a:p>
            <a:pPr eaLnBrk="1" hangingPunct="1">
              <a:spcBef>
                <a:spcPct val="0"/>
              </a:spcBef>
              <a:buFontTx/>
              <a:buNone/>
            </a:pPr>
            <a:r>
              <a:rPr lang="en-US" altLang="en-US" sz="2000" b="1">
                <a:latin typeface="Calibri" panose="020F0502020204030204" pitchFamily="34" charset="0"/>
              </a:rPr>
              <a:t>measurements</a:t>
            </a:r>
          </a:p>
        </p:txBody>
      </p:sp>
      <p:pic>
        <p:nvPicPr>
          <p:cNvPr id="5427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4282"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54283" name="TextBox 13"/>
          <p:cNvSpPr txBox="1">
            <a:spLocks noChangeArrowheads="1"/>
          </p:cNvSpPr>
          <p:nvPr/>
        </p:nvSpPr>
        <p:spPr bwMode="auto">
          <a:xfrm>
            <a:off x="7464425" y="220980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OUTPUT</a:t>
            </a:r>
          </a:p>
        </p:txBody>
      </p:sp>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42" y="3176637"/>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88300" y="3254472"/>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4245756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1927850"/>
            <a:ext cx="3028950" cy="4351338"/>
          </a:xfrm>
        </p:spPr>
        <p:txBody>
          <a:bodyPr>
            <a:normAutofit/>
          </a:bodyPr>
          <a:lstStyle/>
          <a:p>
            <a:r>
              <a:rPr lang="en-IE" sz="2400" dirty="0"/>
              <a:t>Across blocks with different difficulty</a:t>
            </a:r>
          </a:p>
          <a:p>
            <a:endParaRPr lang="en-IE" sz="2400" dirty="0"/>
          </a:p>
          <a:p>
            <a:r>
              <a:rPr lang="en-IE" sz="2400" dirty="0"/>
              <a:t>N1 rises with stimulus strength even when passively heard</a:t>
            </a:r>
          </a:p>
          <a:p>
            <a:endParaRPr lang="en-IE" sz="2400" dirty="0"/>
          </a:p>
          <a:p>
            <a:r>
              <a:rPr lang="en-IE" sz="2400" dirty="0"/>
              <a:t>P300 absent in passive condition</a:t>
            </a:r>
          </a:p>
        </p:txBody>
      </p:sp>
      <p:sp>
        <p:nvSpPr>
          <p:cNvPr id="4" name="Title 3"/>
          <p:cNvSpPr>
            <a:spLocks noGrp="1"/>
          </p:cNvSpPr>
          <p:nvPr>
            <p:ph type="title"/>
          </p:nvPr>
        </p:nvSpPr>
        <p:spPr>
          <a:xfrm>
            <a:off x="628650" y="365126"/>
            <a:ext cx="7886700" cy="829493"/>
          </a:xfrm>
        </p:spPr>
        <p:txBody>
          <a:bodyPr/>
          <a:lstStyle/>
          <a:p>
            <a:r>
              <a:rPr lang="en-IE" dirty="0" err="1"/>
              <a:t>Hillyard</a:t>
            </a:r>
            <a:r>
              <a:rPr lang="en-IE" dirty="0"/>
              <a:t> et al, Science (1971)</a:t>
            </a:r>
          </a:p>
        </p:txBody>
      </p:sp>
      <p:pic>
        <p:nvPicPr>
          <p:cNvPr id="8" name="Picture 7"/>
          <p:cNvPicPr>
            <a:picLocks noChangeAspect="1"/>
          </p:cNvPicPr>
          <p:nvPr/>
        </p:nvPicPr>
        <p:blipFill>
          <a:blip r:embed="rId3"/>
          <a:stretch>
            <a:fillRect/>
          </a:stretch>
        </p:blipFill>
        <p:spPr>
          <a:xfrm>
            <a:off x="3370008" y="1386347"/>
            <a:ext cx="5773992" cy="5434345"/>
          </a:xfrm>
          <a:prstGeom prst="rect">
            <a:avLst/>
          </a:prstGeom>
        </p:spPr>
      </p:pic>
      <p:sp>
        <p:nvSpPr>
          <p:cNvPr id="2" name="TextBox 1"/>
          <p:cNvSpPr txBox="1"/>
          <p:nvPr/>
        </p:nvSpPr>
        <p:spPr>
          <a:xfrm>
            <a:off x="4215160" y="5341434"/>
            <a:ext cx="450764" cy="369332"/>
          </a:xfrm>
          <a:prstGeom prst="rect">
            <a:avLst/>
          </a:prstGeom>
          <a:noFill/>
        </p:spPr>
        <p:txBody>
          <a:bodyPr wrap="none" rtlCol="0">
            <a:spAutoFit/>
          </a:bodyPr>
          <a:lstStyle/>
          <a:p>
            <a:r>
              <a:rPr lang="en-IE" dirty="0">
                <a:solidFill>
                  <a:srgbClr val="FF0000"/>
                </a:solidFill>
              </a:rPr>
              <a:t>N1</a:t>
            </a:r>
          </a:p>
        </p:txBody>
      </p:sp>
      <p:sp>
        <p:nvSpPr>
          <p:cNvPr id="9" name="TextBox 8"/>
          <p:cNvSpPr txBox="1"/>
          <p:nvPr/>
        </p:nvSpPr>
        <p:spPr>
          <a:xfrm>
            <a:off x="5181599" y="6094522"/>
            <a:ext cx="654346" cy="369332"/>
          </a:xfrm>
          <a:prstGeom prst="rect">
            <a:avLst/>
          </a:prstGeom>
          <a:noFill/>
        </p:spPr>
        <p:txBody>
          <a:bodyPr wrap="none" rtlCol="0">
            <a:spAutoFit/>
          </a:bodyPr>
          <a:lstStyle/>
          <a:p>
            <a:r>
              <a:rPr lang="en-IE" dirty="0">
                <a:solidFill>
                  <a:srgbClr val="FF0000"/>
                </a:solidFill>
              </a:rPr>
              <a:t>P300</a:t>
            </a:r>
          </a:p>
        </p:txBody>
      </p:sp>
    </p:spTree>
    <p:extLst>
      <p:ext uri="{BB962C8B-B14F-4D97-AF65-F5344CB8AC3E}">
        <p14:creationId xmlns:p14="http://schemas.microsoft.com/office/powerpoint/2010/main" val="3511579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71" y="365126"/>
            <a:ext cx="8831766" cy="816903"/>
          </a:xfrm>
        </p:spPr>
        <p:txBody>
          <a:bodyPr>
            <a:normAutofit/>
          </a:bodyPr>
          <a:lstStyle/>
          <a:p>
            <a:r>
              <a:rPr lang="en-IE" sz="4000" dirty="0" err="1"/>
              <a:t>Ress</a:t>
            </a:r>
            <a:r>
              <a:rPr lang="en-IE" sz="4000" dirty="0"/>
              <a:t> &amp; </a:t>
            </a:r>
            <a:r>
              <a:rPr lang="en-IE" sz="4000" dirty="0" err="1"/>
              <a:t>Heeger</a:t>
            </a:r>
            <a:r>
              <a:rPr lang="en-IE" sz="4000" dirty="0"/>
              <a:t>, Nat </a:t>
            </a:r>
            <a:r>
              <a:rPr lang="en-IE" sz="4000" dirty="0" err="1"/>
              <a:t>Neurosci</a:t>
            </a:r>
            <a:r>
              <a:rPr lang="en-IE" sz="4000" dirty="0"/>
              <a:t> (2000, 2003)</a:t>
            </a:r>
          </a:p>
        </p:txBody>
      </p:sp>
      <p:pic>
        <p:nvPicPr>
          <p:cNvPr id="4" name="Picture 3"/>
          <p:cNvPicPr>
            <a:picLocks noChangeAspect="1"/>
          </p:cNvPicPr>
          <p:nvPr/>
        </p:nvPicPr>
        <p:blipFill>
          <a:blip r:embed="rId4"/>
          <a:stretch>
            <a:fillRect/>
          </a:stretch>
        </p:blipFill>
        <p:spPr>
          <a:xfrm>
            <a:off x="51584" y="1639500"/>
            <a:ext cx="4048690" cy="444879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671264025"/>
              </p:ext>
            </p:extLst>
          </p:nvPr>
        </p:nvGraphicFramePr>
        <p:xfrm>
          <a:off x="5731727" y="4260657"/>
          <a:ext cx="3412273" cy="2559902"/>
        </p:xfrm>
        <a:graphic>
          <a:graphicData uri="http://schemas.openxmlformats.org/presentationml/2006/ole">
            <mc:AlternateContent xmlns:mc="http://schemas.openxmlformats.org/markup-compatibility/2006">
              <mc:Choice xmlns:v="urn:schemas-microsoft-com:vml" Requires="v">
                <p:oleObj spid="_x0000_s147487" r:id="rId5" imgW="9144000" imgH="6858000" progId="">
                  <p:embed/>
                </p:oleObj>
              </mc:Choice>
              <mc:Fallback>
                <p:oleObj r:id="rId5" imgW="9144000" imgH="6858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727" y="4260657"/>
                        <a:ext cx="3412273" cy="2559902"/>
                      </a:xfrm>
                      <a:prstGeom prst="rect">
                        <a:avLst/>
                      </a:prstGeom>
                      <a:noFill/>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70288514"/>
              </p:ext>
            </p:extLst>
          </p:nvPr>
        </p:nvGraphicFramePr>
        <p:xfrm>
          <a:off x="3743790" y="2401415"/>
          <a:ext cx="2333625" cy="1762125"/>
        </p:xfrm>
        <a:graphic>
          <a:graphicData uri="http://schemas.openxmlformats.org/presentationml/2006/ole">
            <mc:AlternateContent xmlns:mc="http://schemas.openxmlformats.org/markup-compatibility/2006">
              <mc:Choice xmlns:v="urn:schemas-microsoft-com:vml" Requires="v">
                <p:oleObj spid="_x0000_s147488" name="Bitmap Image" r:id="rId7" imgW="2333520" imgH="1762200" progId="Paint.Picture">
                  <p:embed/>
                </p:oleObj>
              </mc:Choice>
              <mc:Fallback>
                <p:oleObj name="Bitmap Image" r:id="rId7" imgW="2333520" imgH="1762200" progId="Paint.Picture">
                  <p:embed/>
                  <p:pic>
                    <p:nvPicPr>
                      <p:cNvPr id="0" name=""/>
                      <p:cNvPicPr/>
                      <p:nvPr/>
                    </p:nvPicPr>
                    <p:blipFill>
                      <a:blip r:embed="rId8"/>
                      <a:stretch>
                        <a:fillRect/>
                      </a:stretch>
                    </p:blipFill>
                    <p:spPr>
                      <a:xfrm>
                        <a:off x="3743790" y="2401415"/>
                        <a:ext cx="2333625" cy="1762125"/>
                      </a:xfrm>
                      <a:prstGeom prst="rect">
                        <a:avLst/>
                      </a:prstGeom>
                    </p:spPr>
                  </p:pic>
                </p:oleObj>
              </mc:Fallback>
            </mc:AlternateContent>
          </a:graphicData>
        </a:graphic>
      </p:graphicFrame>
      <p:pic>
        <p:nvPicPr>
          <p:cNvPr id="7" name="Picture 6"/>
          <p:cNvPicPr>
            <a:picLocks noChangeAspect="1"/>
          </p:cNvPicPr>
          <p:nvPr/>
        </p:nvPicPr>
        <p:blipFill>
          <a:blip r:embed="rId9"/>
          <a:stretch>
            <a:fillRect/>
          </a:stretch>
        </p:blipFill>
        <p:spPr>
          <a:xfrm>
            <a:off x="6171822" y="2184827"/>
            <a:ext cx="2972178" cy="2571615"/>
          </a:xfrm>
          <a:prstGeom prst="rect">
            <a:avLst/>
          </a:prstGeom>
        </p:spPr>
      </p:pic>
      <p:sp>
        <p:nvSpPr>
          <p:cNvPr id="3" name="Content Placeholder 2"/>
          <p:cNvSpPr>
            <a:spLocks noGrp="1"/>
          </p:cNvSpPr>
          <p:nvPr>
            <p:ph idx="1"/>
          </p:nvPr>
        </p:nvSpPr>
        <p:spPr>
          <a:xfrm>
            <a:off x="3505664" y="1400661"/>
            <a:ext cx="5370707" cy="1279951"/>
          </a:xfrm>
        </p:spPr>
        <p:txBody>
          <a:bodyPr>
            <a:normAutofit/>
          </a:bodyPr>
          <a:lstStyle/>
          <a:p>
            <a:r>
              <a:rPr lang="en-IE" sz="2400" dirty="0"/>
              <a:t>fMRI: hemodynamic BOLD response in 3-mm voxels. Focus on areas V1, V2, V3</a:t>
            </a:r>
          </a:p>
        </p:txBody>
      </p:sp>
    </p:spTree>
    <p:extLst>
      <p:ext uri="{BB962C8B-B14F-4D97-AF65-F5344CB8AC3E}">
        <p14:creationId xmlns:p14="http://schemas.microsoft.com/office/powerpoint/2010/main" val="319123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5988" y="285278"/>
            <a:ext cx="5002716" cy="4351338"/>
          </a:xfrm>
        </p:spPr>
        <p:txBody>
          <a:bodyPr>
            <a:normAutofit/>
          </a:bodyPr>
          <a:lstStyle/>
          <a:p>
            <a:r>
              <a:rPr lang="en-IE" sz="2400" dirty="0"/>
              <a:t>V1 activity, and its modulation by stimulus presence, increased with pattern contrast</a:t>
            </a:r>
          </a:p>
          <a:p>
            <a:endParaRPr lang="en-IE" sz="2400" dirty="0"/>
          </a:p>
          <a:p>
            <a:r>
              <a:rPr lang="en-IE" sz="2400" dirty="0"/>
              <a:t>Greater activation for False alarms than Misses – modulated with perception, not with physical reality!</a:t>
            </a:r>
          </a:p>
        </p:txBody>
      </p:sp>
      <p:pic>
        <p:nvPicPr>
          <p:cNvPr id="6" name="Picture 5"/>
          <p:cNvPicPr>
            <a:picLocks noChangeAspect="1"/>
          </p:cNvPicPr>
          <p:nvPr/>
        </p:nvPicPr>
        <p:blipFill>
          <a:blip r:embed="rId3"/>
          <a:stretch>
            <a:fillRect/>
          </a:stretch>
        </p:blipFill>
        <p:spPr>
          <a:xfrm>
            <a:off x="189571" y="151464"/>
            <a:ext cx="3124636" cy="6706536"/>
          </a:xfrm>
          <a:prstGeom prst="rect">
            <a:avLst/>
          </a:prstGeom>
        </p:spPr>
      </p:pic>
      <p:sp>
        <p:nvSpPr>
          <p:cNvPr id="2" name="TextBox 1"/>
          <p:cNvSpPr txBox="1"/>
          <p:nvPr/>
        </p:nvSpPr>
        <p:spPr>
          <a:xfrm rot="16200000">
            <a:off x="-671979" y="5729644"/>
            <a:ext cx="1723100" cy="369332"/>
          </a:xfrm>
          <a:prstGeom prst="rect">
            <a:avLst/>
          </a:prstGeom>
          <a:noFill/>
        </p:spPr>
        <p:txBody>
          <a:bodyPr wrap="none" rtlCol="0">
            <a:spAutoFit/>
          </a:bodyPr>
          <a:lstStyle/>
          <a:p>
            <a:r>
              <a:rPr lang="en-IE" dirty="0" err="1"/>
              <a:t>Ress</a:t>
            </a:r>
            <a:r>
              <a:rPr lang="en-IE" dirty="0"/>
              <a:t> et al (2000)</a:t>
            </a:r>
          </a:p>
        </p:txBody>
      </p:sp>
      <p:grpSp>
        <p:nvGrpSpPr>
          <p:cNvPr id="4" name="Group 3"/>
          <p:cNvGrpSpPr/>
          <p:nvPr/>
        </p:nvGrpSpPr>
        <p:grpSpPr>
          <a:xfrm>
            <a:off x="3971474" y="3247521"/>
            <a:ext cx="4791744" cy="3610479"/>
            <a:chOff x="3971474" y="3247521"/>
            <a:chExt cx="4791744" cy="3610479"/>
          </a:xfrm>
        </p:grpSpPr>
        <p:pic>
          <p:nvPicPr>
            <p:cNvPr id="7" name="Picture 6"/>
            <p:cNvPicPr>
              <a:picLocks noChangeAspect="1"/>
            </p:cNvPicPr>
            <p:nvPr/>
          </p:nvPicPr>
          <p:blipFill>
            <a:blip r:embed="rId4"/>
            <a:stretch>
              <a:fillRect/>
            </a:stretch>
          </p:blipFill>
          <p:spPr>
            <a:xfrm>
              <a:off x="3971474" y="3247521"/>
              <a:ext cx="4791744" cy="3610479"/>
            </a:xfrm>
            <a:prstGeom prst="rect">
              <a:avLst/>
            </a:prstGeom>
          </p:spPr>
        </p:pic>
        <p:sp>
          <p:nvSpPr>
            <p:cNvPr id="8" name="TextBox 7"/>
            <p:cNvSpPr txBox="1"/>
            <p:nvPr/>
          </p:nvSpPr>
          <p:spPr>
            <a:xfrm>
              <a:off x="5736255" y="5914310"/>
              <a:ext cx="2203295" cy="369332"/>
            </a:xfrm>
            <a:prstGeom prst="rect">
              <a:avLst/>
            </a:prstGeom>
            <a:noFill/>
          </p:spPr>
          <p:txBody>
            <a:bodyPr wrap="none" rtlCol="0">
              <a:spAutoFit/>
            </a:bodyPr>
            <a:lstStyle/>
            <a:p>
              <a:r>
                <a:rPr lang="en-IE" dirty="0" err="1"/>
                <a:t>Ress</a:t>
              </a:r>
              <a:r>
                <a:rPr lang="en-IE" dirty="0"/>
                <a:t> &amp; </a:t>
              </a:r>
              <a:r>
                <a:rPr lang="en-IE" dirty="0" err="1"/>
                <a:t>Heeger</a:t>
              </a:r>
              <a:r>
                <a:rPr lang="en-IE" dirty="0"/>
                <a:t> (2003)</a:t>
              </a:r>
            </a:p>
          </p:txBody>
        </p:sp>
      </p:grpSp>
    </p:spTree>
    <p:extLst>
      <p:ext uri="{BB962C8B-B14F-4D97-AF65-F5344CB8AC3E}">
        <p14:creationId xmlns:p14="http://schemas.microsoft.com/office/powerpoint/2010/main" val="8709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0357"/>
          </a:xfrm>
        </p:spPr>
        <p:txBody>
          <a:bodyPr/>
          <a:lstStyle/>
          <a:p>
            <a:r>
              <a:rPr lang="en-IE" dirty="0"/>
              <a:t>Vazquez et al., PNAS (2012)</a:t>
            </a:r>
          </a:p>
        </p:txBody>
      </p:sp>
      <p:sp>
        <p:nvSpPr>
          <p:cNvPr id="3" name="Content Placeholder 2"/>
          <p:cNvSpPr>
            <a:spLocks noGrp="1"/>
          </p:cNvSpPr>
          <p:nvPr>
            <p:ph idx="1"/>
          </p:nvPr>
        </p:nvSpPr>
        <p:spPr>
          <a:xfrm>
            <a:off x="334537" y="1215483"/>
            <a:ext cx="8649164" cy="892097"/>
          </a:xfrm>
        </p:spPr>
        <p:txBody>
          <a:bodyPr>
            <a:normAutofit/>
          </a:bodyPr>
          <a:lstStyle/>
          <a:p>
            <a:r>
              <a:rPr lang="en-IE" sz="2400" dirty="0"/>
              <a:t>Single-unit spiking activity of neurons in ventral posterior lateral (VPL) nucleus of somatosensory thalamus in monkeys</a:t>
            </a:r>
          </a:p>
        </p:txBody>
      </p:sp>
      <p:pic>
        <p:nvPicPr>
          <p:cNvPr id="4" name="Picture 3"/>
          <p:cNvPicPr>
            <a:picLocks noChangeAspect="1"/>
          </p:cNvPicPr>
          <p:nvPr/>
        </p:nvPicPr>
        <p:blipFill>
          <a:blip r:embed="rId3"/>
          <a:stretch>
            <a:fillRect/>
          </a:stretch>
        </p:blipFill>
        <p:spPr>
          <a:xfrm>
            <a:off x="1145325" y="1932888"/>
            <a:ext cx="6630325" cy="4925112"/>
          </a:xfrm>
          <a:prstGeom prst="rect">
            <a:avLst/>
          </a:prstGeom>
        </p:spPr>
      </p:pic>
      <p:sp>
        <p:nvSpPr>
          <p:cNvPr id="5" name="Rectangle 4"/>
          <p:cNvSpPr/>
          <p:nvPr/>
        </p:nvSpPr>
        <p:spPr>
          <a:xfrm>
            <a:off x="6318509" y="3950707"/>
            <a:ext cx="2825491" cy="707886"/>
          </a:xfrm>
          <a:prstGeom prst="rect">
            <a:avLst/>
          </a:prstGeom>
        </p:spPr>
        <p:txBody>
          <a:bodyPr wrap="square">
            <a:spAutoFit/>
          </a:bodyPr>
          <a:lstStyle/>
          <a:p>
            <a:r>
              <a:rPr lang="en-IE" sz="2000" dirty="0">
                <a:solidFill>
                  <a:srgbClr val="FF0000"/>
                </a:solidFill>
              </a:rPr>
              <a:t>Contribution to perceptual detection?</a:t>
            </a:r>
          </a:p>
        </p:txBody>
      </p:sp>
      <p:sp>
        <p:nvSpPr>
          <p:cNvPr id="6" name="Rectangle 5"/>
          <p:cNvSpPr/>
          <p:nvPr/>
        </p:nvSpPr>
        <p:spPr>
          <a:xfrm>
            <a:off x="0" y="2583095"/>
            <a:ext cx="1716420" cy="923330"/>
          </a:xfrm>
          <a:prstGeom prst="rect">
            <a:avLst/>
          </a:prstGeom>
        </p:spPr>
        <p:txBody>
          <a:bodyPr wrap="square">
            <a:spAutoFit/>
          </a:bodyPr>
          <a:lstStyle/>
          <a:p>
            <a:r>
              <a:rPr lang="en-IE" dirty="0" err="1">
                <a:solidFill>
                  <a:srgbClr val="0017F6"/>
                </a:solidFill>
              </a:rPr>
              <a:t>Vibtrotactile</a:t>
            </a:r>
            <a:r>
              <a:rPr lang="en-IE" dirty="0">
                <a:solidFill>
                  <a:srgbClr val="0017F6"/>
                </a:solidFill>
              </a:rPr>
              <a:t> stimulus on fingertip </a:t>
            </a:r>
          </a:p>
        </p:txBody>
      </p:sp>
    </p:spTree>
    <p:extLst>
      <p:ext uri="{BB962C8B-B14F-4D97-AF65-F5344CB8AC3E}">
        <p14:creationId xmlns:p14="http://schemas.microsoft.com/office/powerpoint/2010/main" val="1166188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53077" y="289970"/>
            <a:ext cx="7886700" cy="1325563"/>
          </a:xfrm>
        </p:spPr>
        <p:txBody>
          <a:bodyPr/>
          <a:lstStyle/>
          <a:p>
            <a:pPr eaLnBrk="1" hangingPunct="1"/>
            <a:r>
              <a:rPr lang="en-US" altLang="en-US" dirty="0"/>
              <a:t>Recording neuronal responses:</a:t>
            </a:r>
            <a:br>
              <a:rPr lang="en-US" altLang="en-US" dirty="0"/>
            </a:br>
            <a:r>
              <a:rPr lang="en-US" altLang="en-US" dirty="0"/>
              <a:t>Electrophysiology</a:t>
            </a:r>
          </a:p>
        </p:txBody>
      </p:sp>
      <p:sp>
        <p:nvSpPr>
          <p:cNvPr id="3" name="Content Placeholder 2"/>
          <p:cNvSpPr>
            <a:spLocks noGrp="1"/>
          </p:cNvSpPr>
          <p:nvPr>
            <p:ph idx="1"/>
          </p:nvPr>
        </p:nvSpPr>
        <p:spPr>
          <a:xfrm>
            <a:off x="4918076" y="1447799"/>
            <a:ext cx="4225924" cy="5291203"/>
          </a:xfrm>
        </p:spPr>
        <p:txBody>
          <a:bodyPr rtlCol="0">
            <a:normAutofit lnSpcReduction="10000"/>
          </a:bodyPr>
          <a:lstStyle/>
          <a:p>
            <a:pPr eaLnBrk="1" fontAlgn="auto" hangingPunct="1">
              <a:spcAft>
                <a:spcPts val="0"/>
              </a:spcAft>
              <a:buFont typeface="Arial"/>
              <a:buChar char="•"/>
              <a:defRPr/>
            </a:pPr>
            <a:r>
              <a:rPr lang="en-US" sz="2200" dirty="0"/>
              <a:t>intracellular – by inserting sharp glass electrode filled with conducting electrolyte into the cell, or “patch clamp”</a:t>
            </a:r>
          </a:p>
          <a:p>
            <a:pPr eaLnBrk="1" fontAlgn="auto" hangingPunct="1">
              <a:spcAft>
                <a:spcPts val="0"/>
              </a:spcAft>
              <a:buFont typeface="Arial"/>
              <a:buChar char="•"/>
              <a:defRPr/>
            </a:pPr>
            <a:r>
              <a:rPr lang="en-US" sz="2200" dirty="0"/>
              <a:t>extracellular – electrode placed </a:t>
            </a:r>
            <a:r>
              <a:rPr lang="en-US" sz="2200" i="1" dirty="0"/>
              <a:t>near</a:t>
            </a:r>
            <a:r>
              <a:rPr lang="en-US" sz="2200" dirty="0"/>
              <a:t> a neuron (usually by ear)</a:t>
            </a:r>
          </a:p>
          <a:p>
            <a:pPr eaLnBrk="1" fontAlgn="auto" hangingPunct="1">
              <a:spcAft>
                <a:spcPts val="0"/>
              </a:spcAft>
              <a:buFont typeface="Arial"/>
              <a:buChar char="•"/>
              <a:defRPr/>
            </a:pPr>
            <a:r>
              <a:rPr lang="en-US" sz="2200" dirty="0"/>
              <a:t>intracellular measures </a:t>
            </a:r>
            <a:r>
              <a:rPr lang="en-US" sz="2200" dirty="0" err="1"/>
              <a:t>subthreshold</a:t>
            </a:r>
            <a:r>
              <a:rPr lang="en-US" sz="2200" dirty="0"/>
              <a:t> membrane potential variations as well as action potentials, while extracellular provides just the action potentials.</a:t>
            </a:r>
          </a:p>
          <a:p>
            <a:pPr eaLnBrk="1" fontAlgn="auto" hangingPunct="1">
              <a:spcAft>
                <a:spcPts val="0"/>
              </a:spcAft>
              <a:buFont typeface="Arial"/>
              <a:buChar char="•"/>
              <a:defRPr/>
            </a:pPr>
            <a:r>
              <a:rPr lang="en-US" sz="2200" dirty="0"/>
              <a:t>Extracellular much easier to do in vivo / awake behaving.</a:t>
            </a:r>
          </a:p>
          <a:p>
            <a:pPr eaLnBrk="1" fontAlgn="auto" hangingPunct="1">
              <a:spcAft>
                <a:spcPts val="0"/>
              </a:spcAft>
              <a:buFont typeface="Arial"/>
              <a:buChar char="•"/>
              <a:defRPr/>
            </a:pPr>
            <a:r>
              <a:rPr lang="en-US" sz="2200" dirty="0"/>
              <a:t>A LOT of ongoing methods innovation</a:t>
            </a:r>
          </a:p>
          <a:p>
            <a:pPr eaLnBrk="1" fontAlgn="auto" hangingPunct="1">
              <a:spcAft>
                <a:spcPts val="0"/>
              </a:spcAft>
              <a:buFont typeface="Arial"/>
              <a:buChar char="•"/>
              <a:defRPr/>
            </a:pPr>
            <a:endParaRPr lang="en-US" sz="2200" dirty="0"/>
          </a:p>
        </p:txBody>
      </p:sp>
      <p:pic>
        <p:nvPicPr>
          <p:cNvPr id="18436" name="Picture 3" descr="nrecord.png                                                    0001D221HD                             ABA781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788" y="1946275"/>
            <a:ext cx="471328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9210" y="6209816"/>
            <a:ext cx="2267224" cy="369332"/>
          </a:xfrm>
          <a:prstGeom prst="rect">
            <a:avLst/>
          </a:prstGeom>
          <a:noFill/>
        </p:spPr>
        <p:txBody>
          <a:bodyPr wrap="none" rtlCol="0">
            <a:spAutoFit/>
          </a:bodyPr>
          <a:lstStyle/>
          <a:p>
            <a:r>
              <a:rPr lang="en-IE" dirty="0"/>
              <a:t>Dayan &amp; Abbot (2001)</a:t>
            </a:r>
          </a:p>
        </p:txBody>
      </p:sp>
    </p:spTree>
    <p:extLst>
      <p:ext uri="{BB962C8B-B14F-4D97-AF65-F5344CB8AC3E}">
        <p14:creationId xmlns:p14="http://schemas.microsoft.com/office/powerpoint/2010/main" val="2316486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338608" y="6501161"/>
            <a:ext cx="2750170" cy="356839"/>
          </a:xfrm>
        </p:spPr>
        <p:txBody>
          <a:bodyPr>
            <a:normAutofit/>
          </a:bodyPr>
          <a:lstStyle/>
          <a:p>
            <a:r>
              <a:rPr lang="en-IE" sz="1800" dirty="0"/>
              <a:t>Vazquez et al., PNAS (2012)</a:t>
            </a:r>
          </a:p>
        </p:txBody>
      </p:sp>
      <p:sp>
        <p:nvSpPr>
          <p:cNvPr id="8" name="Content Placeholder 2"/>
          <p:cNvSpPr>
            <a:spLocks noGrp="1"/>
          </p:cNvSpPr>
          <p:nvPr>
            <p:ph idx="1"/>
          </p:nvPr>
        </p:nvSpPr>
        <p:spPr>
          <a:xfrm>
            <a:off x="6338608" y="700667"/>
            <a:ext cx="2653991" cy="5655528"/>
          </a:xfrm>
        </p:spPr>
        <p:txBody>
          <a:bodyPr rtlCol="0">
            <a:normAutofit/>
          </a:bodyPr>
          <a:lstStyle/>
          <a:p>
            <a:pPr eaLnBrk="1" fontAlgn="auto" hangingPunct="1">
              <a:spcAft>
                <a:spcPts val="0"/>
              </a:spcAft>
              <a:buFont typeface="Arial"/>
              <a:buChar char="•"/>
              <a:defRPr/>
            </a:pPr>
            <a:r>
              <a:rPr lang="en-US" sz="2400" dirty="0"/>
              <a:t>“Raster” plot – individual spike times</a:t>
            </a:r>
          </a:p>
          <a:p>
            <a:pPr>
              <a:buFont typeface="Arial"/>
              <a:buChar char="•"/>
              <a:defRPr/>
            </a:pPr>
            <a:r>
              <a:rPr lang="en-IE" sz="2400" dirty="0"/>
              <a:t>Firing rate during stimulus  increased with amplitude of </a:t>
            </a:r>
            <a:r>
              <a:rPr lang="en-IE" sz="2400" dirty="0" err="1"/>
              <a:t>vibrotactile</a:t>
            </a:r>
            <a:r>
              <a:rPr lang="en-IE" sz="2400" dirty="0"/>
              <a:t> stimulus</a:t>
            </a:r>
          </a:p>
          <a:p>
            <a:pPr>
              <a:buFont typeface="Arial"/>
              <a:buChar char="•"/>
              <a:defRPr/>
            </a:pPr>
            <a:endParaRPr lang="en-IE" sz="2400" dirty="0"/>
          </a:p>
          <a:p>
            <a:pPr>
              <a:buFont typeface="Arial"/>
              <a:buChar char="•"/>
              <a:defRPr/>
            </a:pPr>
            <a:r>
              <a:rPr lang="en-IE" sz="2400" dirty="0"/>
              <a:t>(so did spectral component at stimulus frequency)</a:t>
            </a:r>
            <a:endParaRPr lang="en-US" sz="2400" dirty="0"/>
          </a:p>
        </p:txBody>
      </p:sp>
      <p:pic>
        <p:nvPicPr>
          <p:cNvPr id="9" name="Picture 8"/>
          <p:cNvPicPr>
            <a:picLocks noChangeAspect="1"/>
          </p:cNvPicPr>
          <p:nvPr/>
        </p:nvPicPr>
        <p:blipFill>
          <a:blip r:embed="rId3"/>
          <a:stretch>
            <a:fillRect/>
          </a:stretch>
        </p:blipFill>
        <p:spPr>
          <a:xfrm>
            <a:off x="360764" y="4400550"/>
            <a:ext cx="5781675" cy="2457450"/>
          </a:xfrm>
          <a:prstGeom prst="rect">
            <a:avLst/>
          </a:prstGeom>
        </p:spPr>
      </p:pic>
      <p:pic>
        <p:nvPicPr>
          <p:cNvPr id="10" name="Picture 9"/>
          <p:cNvPicPr>
            <a:picLocks noChangeAspect="1"/>
          </p:cNvPicPr>
          <p:nvPr/>
        </p:nvPicPr>
        <p:blipFill>
          <a:blip r:embed="rId4"/>
          <a:stretch>
            <a:fillRect/>
          </a:stretch>
        </p:blipFill>
        <p:spPr>
          <a:xfrm>
            <a:off x="17864" y="0"/>
            <a:ext cx="6124575" cy="4438650"/>
          </a:xfrm>
          <a:prstGeom prst="rect">
            <a:avLst/>
          </a:prstGeom>
        </p:spPr>
      </p:pic>
    </p:spTree>
    <p:extLst>
      <p:ext uri="{BB962C8B-B14F-4D97-AF65-F5344CB8AC3E}">
        <p14:creationId xmlns:p14="http://schemas.microsoft.com/office/powerpoint/2010/main" val="301704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01073" y="1231219"/>
            <a:ext cx="3220586" cy="2741490"/>
          </a:xfrm>
          <a:prstGeom prst="rect">
            <a:avLst/>
          </a:prstGeom>
        </p:spPr>
      </p:pic>
      <p:sp>
        <p:nvSpPr>
          <p:cNvPr id="5" name="Title 1"/>
          <p:cNvSpPr txBox="1">
            <a:spLocks/>
          </p:cNvSpPr>
          <p:nvPr/>
        </p:nvSpPr>
        <p:spPr>
          <a:xfrm>
            <a:off x="628650" y="365126"/>
            <a:ext cx="7886700" cy="850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a:t>Vazquez et al., PNAS (2012)</a:t>
            </a:r>
            <a:endParaRPr lang="en-IE" dirty="0"/>
          </a:p>
        </p:txBody>
      </p:sp>
      <p:sp>
        <p:nvSpPr>
          <p:cNvPr id="3" name="TextBox 2"/>
          <p:cNvSpPr txBox="1"/>
          <p:nvPr/>
        </p:nvSpPr>
        <p:spPr>
          <a:xfrm>
            <a:off x="3869473" y="1231219"/>
            <a:ext cx="1604478" cy="400110"/>
          </a:xfrm>
          <a:prstGeom prst="rect">
            <a:avLst/>
          </a:prstGeom>
          <a:noFill/>
        </p:spPr>
        <p:txBody>
          <a:bodyPr wrap="none" rtlCol="0">
            <a:spAutoFit/>
          </a:bodyPr>
          <a:lstStyle/>
          <a:p>
            <a:r>
              <a:rPr lang="en-IE" sz="2000" b="1" dirty="0"/>
              <a:t>Psychometric</a:t>
            </a:r>
          </a:p>
        </p:txBody>
      </p:sp>
      <p:sp>
        <p:nvSpPr>
          <p:cNvPr id="8" name="TextBox 7"/>
          <p:cNvSpPr txBox="1"/>
          <p:nvPr/>
        </p:nvSpPr>
        <p:spPr>
          <a:xfrm>
            <a:off x="5092390" y="1751609"/>
            <a:ext cx="1532727" cy="400110"/>
          </a:xfrm>
          <a:prstGeom prst="rect">
            <a:avLst/>
          </a:prstGeom>
          <a:noFill/>
        </p:spPr>
        <p:txBody>
          <a:bodyPr wrap="none" rtlCol="0">
            <a:spAutoFit/>
          </a:bodyPr>
          <a:lstStyle/>
          <a:p>
            <a:r>
              <a:rPr lang="en-IE" sz="2000" b="1" dirty="0" err="1">
                <a:solidFill>
                  <a:srgbClr val="FF0000"/>
                </a:solidFill>
              </a:rPr>
              <a:t>Neurometric</a:t>
            </a:r>
            <a:endParaRPr lang="en-IE" sz="2000" b="1" dirty="0">
              <a:solidFill>
                <a:srgbClr val="FF0000"/>
              </a:solidFill>
            </a:endParaRPr>
          </a:p>
        </p:txBody>
      </p:sp>
      <p:sp>
        <p:nvSpPr>
          <p:cNvPr id="9" name="TextBox 8"/>
          <p:cNvSpPr txBox="1"/>
          <p:nvPr/>
        </p:nvSpPr>
        <p:spPr>
          <a:xfrm>
            <a:off x="6587689" y="2368572"/>
            <a:ext cx="2556311" cy="1015663"/>
          </a:xfrm>
          <a:prstGeom prst="rect">
            <a:avLst/>
          </a:prstGeom>
          <a:noFill/>
        </p:spPr>
        <p:txBody>
          <a:bodyPr wrap="square" rtlCol="0">
            <a:spAutoFit/>
          </a:bodyPr>
          <a:lstStyle/>
          <a:p>
            <a:r>
              <a:rPr lang="en-IE" sz="2000" dirty="0"/>
              <a:t>Individual thalamic neurons almost as good as the monkey!</a:t>
            </a:r>
          </a:p>
        </p:txBody>
      </p:sp>
      <p:pic>
        <p:nvPicPr>
          <p:cNvPr id="4" name="Picture 3"/>
          <p:cNvPicPr>
            <a:picLocks noChangeAspect="1"/>
          </p:cNvPicPr>
          <p:nvPr/>
        </p:nvPicPr>
        <p:blipFill>
          <a:blip r:embed="rId4"/>
          <a:stretch>
            <a:fillRect/>
          </a:stretch>
        </p:blipFill>
        <p:spPr>
          <a:xfrm>
            <a:off x="6021659" y="3865001"/>
            <a:ext cx="3038810" cy="2992999"/>
          </a:xfrm>
          <a:prstGeom prst="rect">
            <a:avLst/>
          </a:prstGeom>
        </p:spPr>
      </p:pic>
      <p:grpSp>
        <p:nvGrpSpPr>
          <p:cNvPr id="6" name="Group 5"/>
          <p:cNvGrpSpPr/>
          <p:nvPr/>
        </p:nvGrpSpPr>
        <p:grpSpPr>
          <a:xfrm>
            <a:off x="113463" y="3800048"/>
            <a:ext cx="5856439" cy="3057952"/>
            <a:chOff x="113463" y="3800048"/>
            <a:chExt cx="5856439" cy="3057952"/>
          </a:xfrm>
        </p:grpSpPr>
        <p:pic>
          <p:nvPicPr>
            <p:cNvPr id="10" name="Picture 9"/>
            <p:cNvPicPr>
              <a:picLocks noChangeAspect="1"/>
            </p:cNvPicPr>
            <p:nvPr/>
          </p:nvPicPr>
          <p:blipFill>
            <a:blip r:embed="rId5"/>
            <a:stretch>
              <a:fillRect/>
            </a:stretch>
          </p:blipFill>
          <p:spPr>
            <a:xfrm>
              <a:off x="113463" y="3800048"/>
              <a:ext cx="3334215" cy="3057952"/>
            </a:xfrm>
            <a:prstGeom prst="rect">
              <a:avLst/>
            </a:prstGeom>
          </p:spPr>
        </p:pic>
        <p:sp>
          <p:nvSpPr>
            <p:cNvPr id="11" name="TextBox 10"/>
            <p:cNvSpPr txBox="1"/>
            <p:nvPr/>
          </p:nvSpPr>
          <p:spPr>
            <a:xfrm>
              <a:off x="3869473" y="4359528"/>
              <a:ext cx="2100429" cy="1938992"/>
            </a:xfrm>
            <a:prstGeom prst="rect">
              <a:avLst/>
            </a:prstGeom>
            <a:noFill/>
          </p:spPr>
          <p:txBody>
            <a:bodyPr wrap="square" rtlCol="0">
              <a:spAutoFit/>
            </a:bodyPr>
            <a:lstStyle/>
            <a:p>
              <a:r>
                <a:rPr lang="en-IE" sz="2000" dirty="0"/>
                <a:t>…but bore no relationship to perceptual outcome at a given stimulus level!</a:t>
              </a:r>
            </a:p>
          </p:txBody>
        </p:sp>
      </p:grpSp>
    </p:spTree>
    <p:extLst>
      <p:ext uri="{BB962C8B-B14F-4D97-AF65-F5344CB8AC3E}">
        <p14:creationId xmlns:p14="http://schemas.microsoft.com/office/powerpoint/2010/main" val="4969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28650" y="365126"/>
            <a:ext cx="7886700" cy="850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dirty="0"/>
              <a:t>De </a:t>
            </a:r>
            <a:r>
              <a:rPr lang="en-IE" dirty="0" err="1"/>
              <a:t>Lafuente</a:t>
            </a:r>
            <a:r>
              <a:rPr lang="en-IE" dirty="0"/>
              <a:t> et al., PNAS (2006)</a:t>
            </a:r>
          </a:p>
        </p:txBody>
      </p:sp>
      <p:sp>
        <p:nvSpPr>
          <p:cNvPr id="11" name="TextBox 10"/>
          <p:cNvSpPr txBox="1"/>
          <p:nvPr/>
        </p:nvSpPr>
        <p:spPr>
          <a:xfrm>
            <a:off x="3869473" y="4359528"/>
            <a:ext cx="2100429" cy="1938992"/>
          </a:xfrm>
          <a:prstGeom prst="rect">
            <a:avLst/>
          </a:prstGeom>
          <a:noFill/>
        </p:spPr>
        <p:txBody>
          <a:bodyPr wrap="square" rtlCol="0">
            <a:spAutoFit/>
          </a:bodyPr>
          <a:lstStyle/>
          <a:p>
            <a:r>
              <a:rPr lang="en-IE" sz="2000" dirty="0"/>
              <a:t>…but bore no relationship to perceptual outcome at a given stimulus level!</a:t>
            </a:r>
          </a:p>
        </p:txBody>
      </p:sp>
      <p:pic>
        <p:nvPicPr>
          <p:cNvPr id="7" name="Picture 6"/>
          <p:cNvPicPr>
            <a:picLocks noChangeAspect="1"/>
          </p:cNvPicPr>
          <p:nvPr/>
        </p:nvPicPr>
        <p:blipFill>
          <a:blip r:embed="rId3"/>
          <a:stretch>
            <a:fillRect/>
          </a:stretch>
        </p:blipFill>
        <p:spPr>
          <a:xfrm>
            <a:off x="160" y="1138412"/>
            <a:ext cx="3229426" cy="2495898"/>
          </a:xfrm>
          <a:prstGeom prst="rect">
            <a:avLst/>
          </a:prstGeom>
        </p:spPr>
      </p:pic>
      <p:pic>
        <p:nvPicPr>
          <p:cNvPr id="12" name="Picture 11"/>
          <p:cNvPicPr>
            <a:picLocks noChangeAspect="1"/>
          </p:cNvPicPr>
          <p:nvPr/>
        </p:nvPicPr>
        <p:blipFill>
          <a:blip r:embed="rId4"/>
          <a:stretch>
            <a:fillRect/>
          </a:stretch>
        </p:blipFill>
        <p:spPr>
          <a:xfrm>
            <a:off x="0" y="3557238"/>
            <a:ext cx="3229586" cy="3300761"/>
          </a:xfrm>
          <a:prstGeom prst="rect">
            <a:avLst/>
          </a:prstGeom>
        </p:spPr>
      </p:pic>
      <p:pic>
        <p:nvPicPr>
          <p:cNvPr id="13" name="Picture 12"/>
          <p:cNvPicPr>
            <a:picLocks noChangeAspect="1"/>
          </p:cNvPicPr>
          <p:nvPr/>
        </p:nvPicPr>
        <p:blipFill>
          <a:blip r:embed="rId5"/>
          <a:stretch>
            <a:fillRect/>
          </a:stretch>
        </p:blipFill>
        <p:spPr>
          <a:xfrm>
            <a:off x="3419852" y="2141034"/>
            <a:ext cx="5724148" cy="4716966"/>
          </a:xfrm>
          <a:prstGeom prst="rect">
            <a:avLst/>
          </a:prstGeom>
        </p:spPr>
      </p:pic>
      <p:sp>
        <p:nvSpPr>
          <p:cNvPr id="14" name="TextBox 13"/>
          <p:cNvSpPr txBox="1"/>
          <p:nvPr/>
        </p:nvSpPr>
        <p:spPr>
          <a:xfrm>
            <a:off x="4114800" y="1248937"/>
            <a:ext cx="5029200" cy="1015663"/>
          </a:xfrm>
          <a:prstGeom prst="rect">
            <a:avLst/>
          </a:prstGeom>
          <a:noFill/>
        </p:spPr>
        <p:txBody>
          <a:bodyPr wrap="square" rtlCol="0">
            <a:spAutoFit/>
          </a:bodyPr>
          <a:lstStyle/>
          <a:p>
            <a:r>
              <a:rPr lang="en-IE" sz="2000" dirty="0"/>
              <a:t>Across the sensory-motor pathway, neurons became less coupled to stimuli, and gradually more coupled to perceptual outcome</a:t>
            </a:r>
          </a:p>
        </p:txBody>
      </p:sp>
    </p:spTree>
    <p:extLst>
      <p:ext uri="{BB962C8B-B14F-4D97-AF65-F5344CB8AC3E}">
        <p14:creationId xmlns:p14="http://schemas.microsoft.com/office/powerpoint/2010/main" val="28273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307231" y="1326995"/>
            <a:ext cx="8118908" cy="4351338"/>
          </a:xfrm>
        </p:spPr>
        <p:txBody>
          <a:bodyPr>
            <a:normAutofit/>
          </a:bodyPr>
          <a:lstStyle/>
          <a:p>
            <a:r>
              <a:rPr lang="en-IE" sz="2200" b="1" dirty="0"/>
              <a:t>Apical amplification hypothesis</a:t>
            </a:r>
            <a:r>
              <a:rPr lang="en-IE" sz="2200" dirty="0"/>
              <a:t>: dendritic Ca</a:t>
            </a:r>
            <a:r>
              <a:rPr lang="en-IE" sz="2200" baseline="30000" dirty="0"/>
              <a:t>2+ </a:t>
            </a:r>
            <a:r>
              <a:rPr lang="en-IE" sz="2200" dirty="0"/>
              <a:t>activity in Layer-5 cortical pyramidal neurons amplifies the effects of feedback inputs to superficial layers… and gives rise to conscious perception!</a:t>
            </a:r>
          </a:p>
        </p:txBody>
      </p:sp>
      <p:pic>
        <p:nvPicPr>
          <p:cNvPr id="4" name="Picture 3"/>
          <p:cNvPicPr>
            <a:picLocks noChangeAspect="1"/>
          </p:cNvPicPr>
          <p:nvPr/>
        </p:nvPicPr>
        <p:blipFill>
          <a:blip r:embed="rId4"/>
          <a:stretch>
            <a:fillRect/>
          </a:stretch>
        </p:blipFill>
        <p:spPr>
          <a:xfrm>
            <a:off x="206872" y="2402560"/>
            <a:ext cx="1771897" cy="2543530"/>
          </a:xfrm>
          <a:prstGeom prst="rect">
            <a:avLst/>
          </a:prstGeom>
        </p:spPr>
      </p:pic>
      <p:pic>
        <p:nvPicPr>
          <p:cNvPr id="5" name="Picture 4"/>
          <p:cNvPicPr>
            <a:picLocks noChangeAspect="1"/>
          </p:cNvPicPr>
          <p:nvPr/>
        </p:nvPicPr>
        <p:blipFill rotWithShape="1">
          <a:blip r:embed="rId5"/>
          <a:srcRect b="49088"/>
          <a:stretch/>
        </p:blipFill>
        <p:spPr>
          <a:xfrm>
            <a:off x="2121967" y="2412086"/>
            <a:ext cx="1933845" cy="129011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792001056"/>
              </p:ext>
            </p:extLst>
          </p:nvPr>
        </p:nvGraphicFramePr>
        <p:xfrm>
          <a:off x="113426" y="5445233"/>
          <a:ext cx="4152900" cy="1057275"/>
        </p:xfrm>
        <a:graphic>
          <a:graphicData uri="http://schemas.openxmlformats.org/presentationml/2006/ole">
            <mc:AlternateContent xmlns:mc="http://schemas.openxmlformats.org/markup-compatibility/2006">
              <mc:Choice xmlns:v="urn:schemas-microsoft-com:vml" Requires="v">
                <p:oleObj spid="_x0000_s148493" name="Bitmap Image" r:id="rId6" imgW="4152960" imgH="1057320" progId="Paint.Picture">
                  <p:embed/>
                </p:oleObj>
              </mc:Choice>
              <mc:Fallback>
                <p:oleObj name="Bitmap Image" r:id="rId6" imgW="4152960" imgH="1057320" progId="Paint.Picture">
                  <p:embed/>
                  <p:pic>
                    <p:nvPicPr>
                      <p:cNvPr id="0" name=""/>
                      <p:cNvPicPr/>
                      <p:nvPr/>
                    </p:nvPicPr>
                    <p:blipFill>
                      <a:blip r:embed="rId7"/>
                      <a:stretch>
                        <a:fillRect/>
                      </a:stretch>
                    </p:blipFill>
                    <p:spPr>
                      <a:xfrm>
                        <a:off x="113426" y="5445233"/>
                        <a:ext cx="4152900" cy="1057275"/>
                      </a:xfrm>
                      <a:prstGeom prst="rect">
                        <a:avLst/>
                      </a:prstGeom>
                    </p:spPr>
                  </p:pic>
                </p:oleObj>
              </mc:Fallback>
            </mc:AlternateContent>
          </a:graphicData>
        </a:graphic>
      </p:graphicFrame>
      <p:pic>
        <p:nvPicPr>
          <p:cNvPr id="8" name="Picture 7"/>
          <p:cNvPicPr>
            <a:picLocks noChangeAspect="1"/>
          </p:cNvPicPr>
          <p:nvPr/>
        </p:nvPicPr>
        <p:blipFill>
          <a:blip r:embed="rId8"/>
          <a:stretch>
            <a:fillRect/>
          </a:stretch>
        </p:blipFill>
        <p:spPr>
          <a:xfrm>
            <a:off x="2082888" y="3882915"/>
            <a:ext cx="2086266" cy="1562318"/>
          </a:xfrm>
          <a:prstGeom prst="rect">
            <a:avLst/>
          </a:prstGeom>
        </p:spPr>
      </p:pic>
      <p:grpSp>
        <p:nvGrpSpPr>
          <p:cNvPr id="16" name="Group 15"/>
          <p:cNvGrpSpPr/>
          <p:nvPr/>
        </p:nvGrpSpPr>
        <p:grpSpPr>
          <a:xfrm>
            <a:off x="4409524" y="2573939"/>
            <a:ext cx="4649007" cy="4180269"/>
            <a:chOff x="4480777" y="2378045"/>
            <a:chExt cx="4649007" cy="4180269"/>
          </a:xfrm>
        </p:grpSpPr>
        <p:pic>
          <p:nvPicPr>
            <p:cNvPr id="9" name="Picture 8"/>
            <p:cNvPicPr>
              <a:picLocks noChangeAspect="1"/>
            </p:cNvPicPr>
            <p:nvPr/>
          </p:nvPicPr>
          <p:blipFill>
            <a:blip r:embed="rId9"/>
            <a:stretch>
              <a:fillRect/>
            </a:stretch>
          </p:blipFill>
          <p:spPr>
            <a:xfrm>
              <a:off x="4480777" y="2378045"/>
              <a:ext cx="2152950" cy="2648320"/>
            </a:xfrm>
            <a:prstGeom prst="rect">
              <a:avLst/>
            </a:prstGeom>
          </p:spPr>
        </p:pic>
        <p:sp>
          <p:nvSpPr>
            <p:cNvPr id="10" name="Rectangle 9"/>
            <p:cNvSpPr/>
            <p:nvPr/>
          </p:nvSpPr>
          <p:spPr>
            <a:xfrm>
              <a:off x="6685046" y="2413797"/>
              <a:ext cx="2444738" cy="2031325"/>
            </a:xfrm>
            <a:prstGeom prst="rect">
              <a:avLst/>
            </a:prstGeom>
          </p:spPr>
          <p:txBody>
            <a:bodyPr wrap="square">
              <a:spAutoFit/>
            </a:bodyPr>
            <a:lstStyle/>
            <a:p>
              <a:r>
                <a:rPr lang="en-IE" dirty="0"/>
                <a:t>Fast-scanning two-photon </a:t>
              </a:r>
              <a:r>
                <a:rPr lang="en-IE" b="1" dirty="0"/>
                <a:t>calcium imaging </a:t>
              </a:r>
              <a:r>
                <a:rPr lang="en-IE" dirty="0"/>
                <a:t>from apical dendrites of L5 neurons in the C2 barrel column in primary somatosensory cortex (S1)</a:t>
              </a:r>
            </a:p>
          </p:txBody>
        </p:sp>
        <p:cxnSp>
          <p:nvCxnSpPr>
            <p:cNvPr id="12" name="Straight Arrow Connector 11"/>
            <p:cNvCxnSpPr/>
            <p:nvPr/>
          </p:nvCxnSpPr>
          <p:spPr>
            <a:xfrm flipH="1" flipV="1">
              <a:off x="6534616" y="4415884"/>
              <a:ext cx="240207" cy="388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41667" y="4803988"/>
              <a:ext cx="2746286" cy="1754326"/>
            </a:xfrm>
            <a:prstGeom prst="rect">
              <a:avLst/>
            </a:prstGeom>
          </p:spPr>
          <p:txBody>
            <a:bodyPr wrap="square">
              <a:spAutoFit/>
            </a:bodyPr>
            <a:lstStyle/>
            <a:p>
              <a:r>
                <a:rPr lang="en-IE" dirty="0"/>
                <a:t>Genetically-encoded indicator of intracellular calcium – fluoresces green when Ca</a:t>
              </a:r>
              <a:r>
                <a:rPr lang="en-IE" baseline="30000" dirty="0"/>
                <a:t>2+ </a:t>
              </a:r>
              <a:r>
                <a:rPr lang="en-IE" dirty="0"/>
                <a:t>binds to it.</a:t>
              </a:r>
            </a:p>
            <a:p>
              <a:r>
                <a:rPr lang="en-IE" dirty="0"/>
                <a:t>This is captured by a two-photon microscope</a:t>
              </a:r>
            </a:p>
          </p:txBody>
        </p:sp>
      </p:grpSp>
    </p:spTree>
    <p:extLst>
      <p:ext uri="{BB962C8B-B14F-4D97-AF65-F5344CB8AC3E}">
        <p14:creationId xmlns:p14="http://schemas.microsoft.com/office/powerpoint/2010/main" val="227797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218020" y="4523010"/>
            <a:ext cx="2575932" cy="2121094"/>
          </a:xfrm>
        </p:spPr>
        <p:txBody>
          <a:bodyPr>
            <a:normAutofit/>
          </a:bodyPr>
          <a:lstStyle/>
          <a:p>
            <a:r>
              <a:rPr lang="en-IE" sz="2200" dirty="0"/>
              <a:t>Ca</a:t>
            </a:r>
            <a:r>
              <a:rPr lang="en-IE" sz="2200" baseline="30000" dirty="0"/>
              <a:t>2+ </a:t>
            </a:r>
            <a:r>
              <a:rPr lang="en-IE" sz="2200" dirty="0"/>
              <a:t>response increased with stimulus strength for some neurons </a:t>
            </a:r>
          </a:p>
          <a:p>
            <a:r>
              <a:rPr lang="en-IE" sz="2200" dirty="0"/>
              <a:t>Decreased for others</a:t>
            </a:r>
          </a:p>
        </p:txBody>
      </p:sp>
      <p:pic>
        <p:nvPicPr>
          <p:cNvPr id="7" name="Picture 6"/>
          <p:cNvPicPr>
            <a:picLocks noChangeAspect="1"/>
          </p:cNvPicPr>
          <p:nvPr/>
        </p:nvPicPr>
        <p:blipFill>
          <a:blip r:embed="rId3"/>
          <a:stretch>
            <a:fillRect/>
          </a:stretch>
        </p:blipFill>
        <p:spPr>
          <a:xfrm>
            <a:off x="218020" y="1296405"/>
            <a:ext cx="4791744" cy="2638793"/>
          </a:xfrm>
          <a:prstGeom prst="rect">
            <a:avLst/>
          </a:prstGeom>
        </p:spPr>
      </p:pic>
      <p:pic>
        <p:nvPicPr>
          <p:cNvPr id="11" name="Picture 10"/>
          <p:cNvPicPr>
            <a:picLocks noChangeAspect="1"/>
          </p:cNvPicPr>
          <p:nvPr/>
        </p:nvPicPr>
        <p:blipFill>
          <a:blip r:embed="rId4"/>
          <a:stretch>
            <a:fillRect/>
          </a:stretch>
        </p:blipFill>
        <p:spPr>
          <a:xfrm>
            <a:off x="2799656" y="4481627"/>
            <a:ext cx="2210108" cy="2162477"/>
          </a:xfrm>
          <a:prstGeom prst="rect">
            <a:avLst/>
          </a:prstGeom>
        </p:spPr>
      </p:pic>
      <p:pic>
        <p:nvPicPr>
          <p:cNvPr id="13" name="Picture 12"/>
          <p:cNvPicPr>
            <a:picLocks noChangeAspect="1"/>
          </p:cNvPicPr>
          <p:nvPr/>
        </p:nvPicPr>
        <p:blipFill>
          <a:blip r:embed="rId5"/>
          <a:stretch>
            <a:fillRect/>
          </a:stretch>
        </p:blipFill>
        <p:spPr>
          <a:xfrm>
            <a:off x="5730635" y="3819482"/>
            <a:ext cx="2829320" cy="2810267"/>
          </a:xfrm>
          <a:prstGeom prst="rect">
            <a:avLst/>
          </a:prstGeom>
        </p:spPr>
      </p:pic>
      <p:sp>
        <p:nvSpPr>
          <p:cNvPr id="17" name="Content Placeholder 2"/>
          <p:cNvSpPr txBox="1">
            <a:spLocks/>
          </p:cNvSpPr>
          <p:nvPr/>
        </p:nvSpPr>
        <p:spPr>
          <a:xfrm>
            <a:off x="5531006" y="1542920"/>
            <a:ext cx="3523784" cy="23799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200" dirty="0"/>
              <a:t>Relationship with perception?</a:t>
            </a:r>
          </a:p>
          <a:p>
            <a:r>
              <a:rPr lang="en-IE" sz="2200" dirty="0"/>
              <a:t>Diverse response types across neurons: </a:t>
            </a:r>
          </a:p>
          <a:p>
            <a:r>
              <a:rPr lang="en-IE" sz="2200" dirty="0"/>
              <a:t>Some strongly distinguished perceptual outcome, others not at all</a:t>
            </a:r>
          </a:p>
        </p:txBody>
      </p:sp>
    </p:spTree>
    <p:extLst>
      <p:ext uri="{BB962C8B-B14F-4D97-AF65-F5344CB8AC3E}">
        <p14:creationId xmlns:p14="http://schemas.microsoft.com/office/powerpoint/2010/main" val="23706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itle 1"/>
          <p:cNvSpPr>
            <a:spLocks noGrp="1"/>
          </p:cNvSpPr>
          <p:nvPr>
            <p:ph type="title"/>
          </p:nvPr>
        </p:nvSpPr>
        <p:spPr>
          <a:xfrm>
            <a:off x="301624" y="71439"/>
            <a:ext cx="7712075" cy="1168638"/>
          </a:xfrm>
        </p:spPr>
        <p:txBody>
          <a:bodyPr/>
          <a:lstStyle/>
          <a:p>
            <a:pPr eaLnBrk="1" hangingPunct="1"/>
            <a:r>
              <a:rPr lang="en-US" altLang="en-US" dirty="0"/>
              <a:t>Encoding: Tuning Curve</a:t>
            </a:r>
          </a:p>
        </p:txBody>
      </p:sp>
      <p:sp>
        <p:nvSpPr>
          <p:cNvPr id="8197" name="Content Placeholder 2"/>
          <p:cNvSpPr>
            <a:spLocks noGrp="1"/>
          </p:cNvSpPr>
          <p:nvPr>
            <p:ph idx="1"/>
          </p:nvPr>
        </p:nvSpPr>
        <p:spPr>
          <a:xfrm>
            <a:off x="457200" y="1049338"/>
            <a:ext cx="8229600" cy="2659062"/>
          </a:xfrm>
        </p:spPr>
        <p:txBody>
          <a:bodyPr/>
          <a:lstStyle/>
          <a:p>
            <a:pPr eaLnBrk="1" hangingPunct="1"/>
            <a:r>
              <a:rPr lang="en-US" altLang="en-US" sz="2200" dirty="0"/>
              <a:t>A tuning curve describes how a neuronal response such as the spike count in a certain post-stimulus window varies as a function of a single stimulus attribute </a:t>
            </a:r>
            <a:r>
              <a:rPr lang="en-US" altLang="en-US" sz="2200" b="1" i="1" dirty="0"/>
              <a:t>s</a:t>
            </a:r>
            <a:endParaRPr lang="en-US" altLang="en-US" sz="2200" b="1" dirty="0"/>
          </a:p>
          <a:p>
            <a:pPr eaLnBrk="1" hangingPunct="1"/>
            <a:r>
              <a:rPr lang="en-US" altLang="en-US" sz="2200" dirty="0"/>
              <a:t>Average firing rate can be mathematically described as a function of </a:t>
            </a:r>
            <a:r>
              <a:rPr lang="en-US" altLang="en-US" sz="2200" i="1" dirty="0"/>
              <a:t>s</a:t>
            </a:r>
            <a:r>
              <a:rPr lang="en-US" altLang="en-US" sz="2200" dirty="0"/>
              <a:t>: &lt;</a:t>
            </a:r>
            <a:r>
              <a:rPr lang="en-US" altLang="en-US" sz="2200" i="1" dirty="0"/>
              <a:t>r</a:t>
            </a:r>
            <a:r>
              <a:rPr lang="en-US" altLang="en-US" sz="2200" dirty="0"/>
              <a:t>&gt;=</a:t>
            </a:r>
            <a:r>
              <a:rPr lang="en-US" altLang="en-US" sz="2200" i="1" dirty="0"/>
              <a:t>f</a:t>
            </a:r>
            <a:r>
              <a:rPr lang="en-US" altLang="en-US" sz="2200" dirty="0"/>
              <a:t>(</a:t>
            </a:r>
            <a:r>
              <a:rPr lang="en-US" altLang="en-US" sz="2200" i="1" dirty="0"/>
              <a:t>s</a:t>
            </a:r>
            <a:r>
              <a:rPr lang="en-US" altLang="en-US" sz="2200" dirty="0"/>
              <a:t>). (whose functional form depends on neuron and stimulus)</a:t>
            </a:r>
          </a:p>
          <a:p>
            <a:r>
              <a:rPr lang="en-US" altLang="en-US" sz="2400" dirty="0">
                <a:latin typeface="Calibri" panose="020F0502020204030204" pitchFamily="34" charset="0"/>
              </a:rPr>
              <a:t>Example: extracellular recordings from monkey V1 neuron as bar passed over receptive field (Hubel &amp; Wiesel)</a:t>
            </a:r>
          </a:p>
          <a:p>
            <a:pPr eaLnBrk="1" hangingPunct="1"/>
            <a:endParaRPr lang="en-US" altLang="en-US" sz="2200" dirty="0"/>
          </a:p>
          <a:p>
            <a:pPr eaLnBrk="1" hangingPunct="1"/>
            <a:endParaRPr lang="en-US" altLang="en-US" sz="2200" dirty="0"/>
          </a:p>
        </p:txBody>
      </p:sp>
      <p:sp>
        <p:nvSpPr>
          <p:cNvPr id="4" name="Footer Placeholder 3"/>
          <p:cNvSpPr>
            <a:spLocks noGrp="1"/>
          </p:cNvSpPr>
          <p:nvPr>
            <p:ph type="ftr" sz="quarter" idx="11"/>
          </p:nvPr>
        </p:nvSpPr>
        <p:spPr/>
        <p:txBody>
          <a:bodyPr/>
          <a:lstStyle/>
          <a:p>
            <a:pPr>
              <a:defRPr/>
            </a:pPr>
            <a:r>
              <a:rPr lang="en-US"/>
              <a:t>Simon Kelly, CCNY BME</a:t>
            </a:r>
          </a:p>
        </p:txBody>
      </p:sp>
      <p:pic>
        <p:nvPicPr>
          <p:cNvPr id="8199" name="Picture 2" descr="v1pp.png                                                       0001D221HD                             ABA781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00" y="3708400"/>
            <a:ext cx="61849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4" name="Object 73"/>
          <p:cNvGraphicFramePr>
            <a:graphicFrameLocks noChangeAspect="1"/>
          </p:cNvGraphicFramePr>
          <p:nvPr>
            <p:extLst>
              <p:ext uri="{D42A27DB-BD31-4B8C-83A1-F6EECF244321}">
                <p14:modId xmlns:p14="http://schemas.microsoft.com/office/powerpoint/2010/main" val="1474322588"/>
              </p:ext>
            </p:extLst>
          </p:nvPr>
        </p:nvGraphicFramePr>
        <p:xfrm>
          <a:off x="5253038" y="3613944"/>
          <a:ext cx="3763962" cy="1206500"/>
        </p:xfrm>
        <a:graphic>
          <a:graphicData uri="http://schemas.openxmlformats.org/presentationml/2006/ole">
            <mc:AlternateContent xmlns:mc="http://schemas.openxmlformats.org/markup-compatibility/2006">
              <mc:Choice xmlns:v="urn:schemas-microsoft-com:vml" Requires="v">
                <p:oleObj spid="_x0000_s1074" name="Equation" r:id="rId5" imgW="1855800" imgH="585000" progId="Equation.3">
                  <p:embed/>
                </p:oleObj>
              </mc:Choice>
              <mc:Fallback>
                <p:oleObj name="Equation" r:id="rId5" imgW="1855800" imgH="58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038" y="3613944"/>
                        <a:ext cx="3763962"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74"/>
          <p:cNvGraphicFramePr>
            <a:graphicFrameLocks noChangeAspect="1"/>
          </p:cNvGraphicFramePr>
          <p:nvPr/>
        </p:nvGraphicFramePr>
        <p:xfrm>
          <a:off x="5953125" y="5024438"/>
          <a:ext cx="3175000" cy="923925"/>
        </p:xfrm>
        <a:graphic>
          <a:graphicData uri="http://schemas.openxmlformats.org/presentationml/2006/ole">
            <mc:AlternateContent xmlns:mc="http://schemas.openxmlformats.org/markup-compatibility/2006">
              <mc:Choice xmlns:v="urn:schemas-microsoft-com:vml" Requires="v">
                <p:oleObj spid="_x0000_s1075" name="Equation" r:id="rId7" imgW="1563120" imgH="447840" progId="Equation.3">
                  <p:embed/>
                </p:oleObj>
              </mc:Choice>
              <mc:Fallback>
                <p:oleObj name="Equation" r:id="rId7" imgW="1563120" imgH="447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3125" y="5024438"/>
                        <a:ext cx="31750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TextBox 10"/>
          <p:cNvSpPr txBox="1">
            <a:spLocks noChangeArrowheads="1"/>
          </p:cNvSpPr>
          <p:nvPr/>
        </p:nvSpPr>
        <p:spPr bwMode="auto">
          <a:xfrm>
            <a:off x="6492875" y="6032500"/>
            <a:ext cx="2635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alibri" panose="020F0502020204030204" pitchFamily="34" charset="0"/>
              </a:rPr>
              <a:t>s</a:t>
            </a:r>
            <a:r>
              <a:rPr lang="en-US" altLang="en-US" sz="2000" baseline="-25000">
                <a:latin typeface="Calibri" panose="020F0502020204030204" pitchFamily="34" charset="0"/>
              </a:rPr>
              <a:t>max</a:t>
            </a:r>
            <a:r>
              <a:rPr lang="en-US" altLang="en-US" sz="2000">
                <a:latin typeface="Calibri" panose="020F0502020204030204" pitchFamily="34" charset="0"/>
              </a:rPr>
              <a:t> the “preferred orientation”</a:t>
            </a:r>
          </a:p>
        </p:txBody>
      </p:sp>
    </p:spTree>
    <p:extLst>
      <p:ext uri="{BB962C8B-B14F-4D97-AF65-F5344CB8AC3E}">
        <p14:creationId xmlns:p14="http://schemas.microsoft.com/office/powerpoint/2010/main" val="252605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141" y="2224842"/>
            <a:ext cx="3022695" cy="4626246"/>
          </a:xfrm>
          <a:prstGeom prst="rect">
            <a:avLst/>
          </a:prstGeom>
        </p:spPr>
      </p:pic>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392795" y="1349443"/>
            <a:ext cx="8358410" cy="815472"/>
          </a:xfrm>
        </p:spPr>
        <p:txBody>
          <a:bodyPr>
            <a:normAutofit/>
          </a:bodyPr>
          <a:lstStyle/>
          <a:p>
            <a:r>
              <a:rPr lang="en-IE" sz="2200" dirty="0"/>
              <a:t>Dendritic Ca</a:t>
            </a:r>
            <a:r>
              <a:rPr lang="en-IE" sz="2200" baseline="30000" dirty="0"/>
              <a:t>2+ </a:t>
            </a:r>
            <a:r>
              <a:rPr lang="en-IE" sz="2200" dirty="0"/>
              <a:t>activity causally linked to perceptual detection</a:t>
            </a:r>
          </a:p>
        </p:txBody>
      </p:sp>
      <p:sp>
        <p:nvSpPr>
          <p:cNvPr id="9" name="Content Placeholder 2"/>
          <p:cNvSpPr txBox="1">
            <a:spLocks/>
          </p:cNvSpPr>
          <p:nvPr/>
        </p:nvSpPr>
        <p:spPr>
          <a:xfrm>
            <a:off x="1177332" y="2209740"/>
            <a:ext cx="2161014" cy="21210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a:t>Pharmacological manipulation:</a:t>
            </a:r>
          </a:p>
          <a:p>
            <a:pPr marL="0" indent="0">
              <a:buNone/>
            </a:pPr>
            <a:r>
              <a:rPr lang="en-IE" sz="2000" dirty="0"/>
              <a:t>Baclofen, a GABA</a:t>
            </a:r>
            <a:r>
              <a:rPr lang="en-IE" sz="2000" baseline="-25000" dirty="0"/>
              <a:t>B</a:t>
            </a:r>
            <a:r>
              <a:rPr lang="en-IE" sz="2000" dirty="0"/>
              <a:t>-receptor agonist, suppresses dendritic Ca</a:t>
            </a:r>
            <a:r>
              <a:rPr lang="en-IE" sz="2000" baseline="30000" dirty="0"/>
              <a:t>2+</a:t>
            </a:r>
            <a:r>
              <a:rPr lang="en-IE" sz="2000" dirty="0"/>
              <a:t> spikes</a:t>
            </a:r>
          </a:p>
        </p:txBody>
      </p:sp>
      <p:grpSp>
        <p:nvGrpSpPr>
          <p:cNvPr id="12" name="Group 11"/>
          <p:cNvGrpSpPr/>
          <p:nvPr/>
        </p:nvGrpSpPr>
        <p:grpSpPr>
          <a:xfrm>
            <a:off x="3227999" y="2209740"/>
            <a:ext cx="3213912" cy="4419617"/>
            <a:chOff x="3227999" y="2209740"/>
            <a:chExt cx="3213912" cy="4419617"/>
          </a:xfrm>
        </p:grpSpPr>
        <p:pic>
          <p:nvPicPr>
            <p:cNvPr id="6" name="Picture 5"/>
            <p:cNvPicPr>
              <a:picLocks noChangeAspect="1"/>
            </p:cNvPicPr>
            <p:nvPr/>
          </p:nvPicPr>
          <p:blipFill>
            <a:blip r:embed="rId4"/>
            <a:stretch>
              <a:fillRect/>
            </a:stretch>
          </p:blipFill>
          <p:spPr>
            <a:xfrm>
              <a:off x="3227999" y="2251661"/>
              <a:ext cx="2974588" cy="4377696"/>
            </a:xfrm>
            <a:prstGeom prst="rect">
              <a:avLst/>
            </a:prstGeom>
          </p:spPr>
        </p:pic>
        <p:sp>
          <p:nvSpPr>
            <p:cNvPr id="10" name="Content Placeholder 2"/>
            <p:cNvSpPr txBox="1">
              <a:spLocks/>
            </p:cNvSpPr>
            <p:nvPr/>
          </p:nvSpPr>
          <p:spPr>
            <a:xfrm>
              <a:off x="4569124" y="2209740"/>
              <a:ext cx="1872787" cy="2121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err="1"/>
                <a:t>Optogenetic</a:t>
              </a:r>
              <a:r>
                <a:rPr lang="en-IE" sz="2000" dirty="0"/>
                <a:t> Inactivation:</a:t>
              </a:r>
            </a:p>
            <a:p>
              <a:pPr marL="0" indent="0">
                <a:buNone/>
              </a:pPr>
              <a:r>
                <a:rPr lang="en-IE" sz="2000" dirty="0"/>
                <a:t>Blue-light on  </a:t>
              </a:r>
              <a:r>
                <a:rPr lang="en-IE" sz="2000" dirty="0" err="1"/>
                <a:t>iChLoc</a:t>
              </a:r>
              <a:r>
                <a:rPr lang="en-IE" sz="2000" dirty="0"/>
                <a:t> suppresses dendritic Ca</a:t>
              </a:r>
              <a:r>
                <a:rPr lang="en-IE" sz="2000" baseline="30000" dirty="0"/>
                <a:t>2+ </a:t>
              </a:r>
              <a:r>
                <a:rPr lang="en-IE" sz="2000" dirty="0"/>
                <a:t>activity </a:t>
              </a:r>
            </a:p>
            <a:p>
              <a:pPr marL="0" indent="0">
                <a:buNone/>
              </a:pPr>
              <a:endParaRPr lang="en-IE" sz="2000" dirty="0"/>
            </a:p>
          </p:txBody>
        </p:sp>
      </p:grpSp>
      <p:grpSp>
        <p:nvGrpSpPr>
          <p:cNvPr id="15" name="Group 14"/>
          <p:cNvGrpSpPr/>
          <p:nvPr/>
        </p:nvGrpSpPr>
        <p:grpSpPr>
          <a:xfrm>
            <a:off x="6249589" y="2251660"/>
            <a:ext cx="3042951" cy="4395852"/>
            <a:chOff x="6249589" y="2251660"/>
            <a:chExt cx="3042951" cy="4395852"/>
          </a:xfrm>
        </p:grpSpPr>
        <p:pic>
          <p:nvPicPr>
            <p:cNvPr id="8" name="Picture 7"/>
            <p:cNvPicPr>
              <a:picLocks noChangeAspect="1"/>
            </p:cNvPicPr>
            <p:nvPr/>
          </p:nvPicPr>
          <p:blipFill>
            <a:blip r:embed="rId5"/>
            <a:stretch>
              <a:fillRect/>
            </a:stretch>
          </p:blipFill>
          <p:spPr>
            <a:xfrm>
              <a:off x="6249589" y="2301887"/>
              <a:ext cx="2894411" cy="4345625"/>
            </a:xfrm>
            <a:prstGeom prst="rect">
              <a:avLst/>
            </a:prstGeom>
          </p:spPr>
        </p:pic>
        <p:sp>
          <p:nvSpPr>
            <p:cNvPr id="14" name="Content Placeholder 2"/>
            <p:cNvSpPr txBox="1">
              <a:spLocks/>
            </p:cNvSpPr>
            <p:nvPr/>
          </p:nvSpPr>
          <p:spPr>
            <a:xfrm>
              <a:off x="7480367" y="2251660"/>
              <a:ext cx="1812173" cy="2121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err="1"/>
                <a:t>Optogenetic</a:t>
              </a:r>
              <a:r>
                <a:rPr lang="en-IE" sz="2000" dirty="0"/>
                <a:t> Activation:</a:t>
              </a:r>
            </a:p>
            <a:p>
              <a:pPr marL="0" indent="0">
                <a:buNone/>
              </a:pPr>
              <a:r>
                <a:rPr lang="en-IE" sz="2000" dirty="0"/>
                <a:t>Blue-light on ChR2 up-regulates dendritic Ca</a:t>
              </a:r>
              <a:r>
                <a:rPr lang="en-IE" sz="2000" baseline="30000" dirty="0"/>
                <a:t>2+</a:t>
              </a:r>
              <a:r>
                <a:rPr lang="en-IE" sz="2000" dirty="0"/>
                <a:t> activity </a:t>
              </a:r>
            </a:p>
          </p:txBody>
        </p:sp>
      </p:grpSp>
    </p:spTree>
    <p:extLst>
      <p:ext uri="{BB962C8B-B14F-4D97-AF65-F5344CB8AC3E}">
        <p14:creationId xmlns:p14="http://schemas.microsoft.com/office/powerpoint/2010/main" val="420542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048" y="365126"/>
            <a:ext cx="5783301" cy="794601"/>
          </a:xfrm>
        </p:spPr>
        <p:txBody>
          <a:bodyPr/>
          <a:lstStyle/>
          <a:p>
            <a:r>
              <a:rPr lang="en-IE" dirty="0"/>
              <a:t>Observations</a:t>
            </a:r>
          </a:p>
        </p:txBody>
      </p:sp>
      <p:sp>
        <p:nvSpPr>
          <p:cNvPr id="3" name="Content Placeholder 2"/>
          <p:cNvSpPr>
            <a:spLocks noGrp="1"/>
          </p:cNvSpPr>
          <p:nvPr>
            <p:ph idx="1"/>
          </p:nvPr>
        </p:nvSpPr>
        <p:spPr>
          <a:xfrm>
            <a:off x="2163337" y="1382750"/>
            <a:ext cx="6352013" cy="5241073"/>
          </a:xfrm>
        </p:spPr>
        <p:txBody>
          <a:bodyPr>
            <a:normAutofit lnSpcReduction="10000"/>
          </a:bodyPr>
          <a:lstStyle/>
          <a:p>
            <a:pPr marL="0" indent="0">
              <a:buNone/>
            </a:pPr>
            <a:r>
              <a:rPr lang="en-IE" sz="2400" dirty="0"/>
              <a:t>Signal Detection Theory applied:</a:t>
            </a:r>
          </a:p>
          <a:p>
            <a:r>
              <a:rPr lang="en-IE" sz="2400" dirty="0"/>
              <a:t>Across many levels of analysis</a:t>
            </a:r>
          </a:p>
          <a:p>
            <a:pPr lvl="1"/>
            <a:r>
              <a:rPr lang="en-IE" sz="2000" dirty="0"/>
              <a:t>whole-brain electrophysiology </a:t>
            </a:r>
          </a:p>
          <a:p>
            <a:pPr lvl="1"/>
            <a:r>
              <a:rPr lang="en-IE" sz="2000" dirty="0"/>
              <a:t>individual-area </a:t>
            </a:r>
            <a:r>
              <a:rPr lang="en-IE" sz="2000" dirty="0" err="1"/>
              <a:t>hemodynamics</a:t>
            </a:r>
            <a:r>
              <a:rPr lang="en-IE" sz="2000" dirty="0"/>
              <a:t> </a:t>
            </a:r>
          </a:p>
          <a:p>
            <a:pPr lvl="1"/>
            <a:r>
              <a:rPr lang="en-IE" sz="2000" dirty="0"/>
              <a:t>single cell spiking </a:t>
            </a:r>
          </a:p>
          <a:p>
            <a:pPr lvl="1"/>
            <a:r>
              <a:rPr lang="en-IE" sz="2000" dirty="0"/>
              <a:t>calcium signalling in cell substructures</a:t>
            </a:r>
          </a:p>
          <a:p>
            <a:r>
              <a:rPr lang="en-IE" sz="2400" dirty="0"/>
              <a:t>Across many species</a:t>
            </a:r>
          </a:p>
          <a:p>
            <a:pPr lvl="1"/>
            <a:r>
              <a:rPr lang="en-IE" sz="2000" dirty="0"/>
              <a:t>Human</a:t>
            </a:r>
          </a:p>
          <a:p>
            <a:pPr lvl="1"/>
            <a:r>
              <a:rPr lang="en-IE" sz="2000" dirty="0"/>
              <a:t>Monkey</a:t>
            </a:r>
          </a:p>
          <a:p>
            <a:pPr lvl="1"/>
            <a:r>
              <a:rPr lang="en-IE" sz="2000" dirty="0"/>
              <a:t>Mouse</a:t>
            </a:r>
          </a:p>
          <a:p>
            <a:r>
              <a:rPr lang="en-IE" sz="2400" dirty="0"/>
              <a:t>Across many sensory modalities</a:t>
            </a:r>
          </a:p>
          <a:p>
            <a:pPr lvl="1"/>
            <a:r>
              <a:rPr lang="en-IE" sz="2000" dirty="0"/>
              <a:t>Auditory</a:t>
            </a:r>
          </a:p>
          <a:p>
            <a:pPr lvl="1"/>
            <a:r>
              <a:rPr lang="en-IE" sz="2000" dirty="0"/>
              <a:t>Visual</a:t>
            </a:r>
          </a:p>
          <a:p>
            <a:pPr lvl="1"/>
            <a:r>
              <a:rPr lang="en-IE" sz="2000" dirty="0"/>
              <a:t>Somatosensory</a:t>
            </a:r>
          </a:p>
          <a:p>
            <a:r>
              <a:rPr lang="en-IE" sz="2400" dirty="0"/>
              <a:t>Role of cortical feedback</a:t>
            </a:r>
          </a:p>
        </p:txBody>
      </p:sp>
    </p:spTree>
    <p:extLst>
      <p:ext uri="{BB962C8B-B14F-4D97-AF65-F5344CB8AC3E}">
        <p14:creationId xmlns:p14="http://schemas.microsoft.com/office/powerpoint/2010/main" val="307949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t>Perceptual </a:t>
            </a:r>
            <a:r>
              <a:rPr lang="en-IE" b="1" dirty="0"/>
              <a:t>discrimination</a:t>
            </a:r>
            <a:r>
              <a:rPr lang="en-IE" dirty="0"/>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1985970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newDots.png                                                    00017E49HD                             ABA781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493963"/>
            <a:ext cx="754380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txBox="1">
            <a:spLocks/>
          </p:cNvSpPr>
          <p:nvPr/>
        </p:nvSpPr>
        <p:spPr bwMode="auto">
          <a:xfrm>
            <a:off x="457200" y="1952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Discrimination</a:t>
            </a:r>
            <a:endParaRPr lang="en-US" altLang="en-US" sz="4400" b="1" dirty="0"/>
          </a:p>
        </p:txBody>
      </p:sp>
      <p:sp>
        <p:nvSpPr>
          <p:cNvPr id="24580" name="Content Placeholder 2"/>
          <p:cNvSpPr txBox="1">
            <a:spLocks/>
          </p:cNvSpPr>
          <p:nvPr/>
        </p:nvSpPr>
        <p:spPr bwMode="auto">
          <a:xfrm>
            <a:off x="333375" y="1239838"/>
            <a:ext cx="8526463"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200" dirty="0"/>
              <a:t>Discrimination is deciding between a finite set of possible stimulus values. </a:t>
            </a:r>
          </a:p>
          <a:p>
            <a:pPr>
              <a:spcBef>
                <a:spcPct val="20000"/>
              </a:spcBef>
              <a:buFont typeface="Arial" panose="020B0604020202020204" pitchFamily="34" charset="0"/>
              <a:buChar char="•"/>
            </a:pPr>
            <a:r>
              <a:rPr lang="en-US" altLang="en-US" sz="2200" dirty="0"/>
              <a:t>Motion discrimination (e.g. Britten et al 1992) provides an example:</a:t>
            </a:r>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r>
              <a:rPr lang="en-US" altLang="en-US" sz="2200" dirty="0"/>
              <a:t>Task: report whether the net motion is up or down.</a:t>
            </a:r>
          </a:p>
          <a:p>
            <a:pPr>
              <a:spcBef>
                <a:spcPct val="20000"/>
              </a:spcBef>
              <a:buFont typeface="Arial" panose="020B0604020202020204" pitchFamily="34" charset="0"/>
              <a:buChar char="•"/>
            </a:pPr>
            <a:r>
              <a:rPr lang="en-US" altLang="en-US" sz="2200" dirty="0"/>
              <a:t>Coherence refers to the percentage of dots moving together in one direction, while all other dots reappear at totally random places.</a:t>
            </a:r>
          </a:p>
          <a:p>
            <a:pPr>
              <a:spcBef>
                <a:spcPct val="20000"/>
              </a:spcBef>
              <a:buFont typeface="Arial" panose="020B0604020202020204" pitchFamily="34" charset="0"/>
              <a:buChar char="•"/>
            </a:pPr>
            <a:r>
              <a:rPr lang="en-US" altLang="en-US" sz="2200" dirty="0"/>
              <a:t>The higher the coherence, the easier the task is.</a:t>
            </a:r>
          </a:p>
        </p:txBody>
      </p:sp>
    </p:spTree>
    <p:extLst>
      <p:ext uri="{BB962C8B-B14F-4D97-AF65-F5344CB8AC3E}">
        <p14:creationId xmlns:p14="http://schemas.microsoft.com/office/powerpoint/2010/main" val="1422669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93687" y="1025642"/>
            <a:ext cx="85566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000" dirty="0"/>
              <a:t>Britten et al (1992) recorded spiking from single neurons in medial temporal area (MT) while monkeys performed motion task.</a:t>
            </a:r>
          </a:p>
          <a:p>
            <a:pPr>
              <a:spcBef>
                <a:spcPct val="20000"/>
              </a:spcBef>
              <a:buFont typeface="Arial" panose="020B0604020202020204" pitchFamily="34" charset="0"/>
              <a:buChar char="•"/>
            </a:pPr>
            <a:r>
              <a:rPr lang="en-US" altLang="en-US" sz="2000" dirty="0"/>
              <a:t>MT neurons are each tuned to a direction. They presented this preferred direction versus the opposite.</a:t>
            </a:r>
          </a:p>
          <a:p>
            <a:pPr marL="0" indent="0">
              <a:spcBef>
                <a:spcPct val="20000"/>
              </a:spcBef>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err="1"/>
              <a:t>Neurometric</a:t>
            </a:r>
            <a:r>
              <a:rPr lang="en-US" altLang="en-US" sz="4400" dirty="0"/>
              <a:t> discrimination</a:t>
            </a:r>
            <a:endParaRPr lang="en-US" altLang="en-US" sz="4400" b="1" dirty="0"/>
          </a:p>
        </p:txBody>
      </p:sp>
      <p:pic>
        <p:nvPicPr>
          <p:cNvPr id="7" name="Picture 2" descr="newHist.png                                                    00017E49HD                             ABA781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 t="4712" b="-1"/>
          <a:stretch/>
        </p:blipFill>
        <p:spPr bwMode="auto">
          <a:xfrm>
            <a:off x="758287" y="2598235"/>
            <a:ext cx="7109134" cy="425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20"/>
          <p:cNvGraphicFramePr>
            <a:graphicFrameLocks noChangeAspect="1"/>
          </p:cNvGraphicFramePr>
          <p:nvPr>
            <p:extLst>
              <p:ext uri="{D42A27DB-BD31-4B8C-83A1-F6EECF244321}">
                <p14:modId xmlns:p14="http://schemas.microsoft.com/office/powerpoint/2010/main" val="1880098174"/>
              </p:ext>
            </p:extLst>
          </p:nvPr>
        </p:nvGraphicFramePr>
        <p:xfrm>
          <a:off x="7223122" y="4212750"/>
          <a:ext cx="1863725" cy="895350"/>
        </p:xfrm>
        <a:graphic>
          <a:graphicData uri="http://schemas.openxmlformats.org/presentationml/2006/ole">
            <mc:AlternateContent xmlns:mc="http://schemas.openxmlformats.org/markup-compatibility/2006">
              <mc:Choice xmlns:v="urn:schemas-microsoft-com:vml" Requires="v">
                <p:oleObj spid="_x0000_s11274" name="Equation" r:id="rId4" imgW="941400" imgH="447840" progId="Equation.3">
                  <p:embed/>
                </p:oleObj>
              </mc:Choice>
              <mc:Fallback>
                <p:oleObj name="Equation" r:id="rId4" imgW="941400" imgH="447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22" y="4212750"/>
                        <a:ext cx="18637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4312854" y="2228903"/>
            <a:ext cx="1605504" cy="369332"/>
          </a:xfrm>
          <a:prstGeom prst="rect">
            <a:avLst/>
          </a:prstGeom>
          <a:noFill/>
        </p:spPr>
        <p:txBody>
          <a:bodyPr wrap="none" rtlCol="0">
            <a:spAutoFit/>
          </a:bodyPr>
          <a:lstStyle/>
          <a:p>
            <a:r>
              <a:rPr lang="en-IE" dirty="0" err="1"/>
              <a:t>Unpreferred</a:t>
            </a:r>
            <a:r>
              <a:rPr lang="en-IE" dirty="0"/>
              <a:t> (-)</a:t>
            </a:r>
          </a:p>
        </p:txBody>
      </p:sp>
      <p:sp>
        <p:nvSpPr>
          <p:cNvPr id="10" name="TextBox 9"/>
          <p:cNvSpPr txBox="1"/>
          <p:nvPr/>
        </p:nvSpPr>
        <p:spPr>
          <a:xfrm>
            <a:off x="7064669" y="2226220"/>
            <a:ext cx="1377878" cy="369332"/>
          </a:xfrm>
          <a:prstGeom prst="rect">
            <a:avLst/>
          </a:prstGeom>
          <a:noFill/>
        </p:spPr>
        <p:txBody>
          <a:bodyPr wrap="none" rtlCol="0">
            <a:spAutoFit/>
          </a:bodyPr>
          <a:lstStyle/>
          <a:p>
            <a:r>
              <a:rPr lang="en-IE" dirty="0"/>
              <a:t>Preferred (+)</a:t>
            </a:r>
          </a:p>
        </p:txBody>
      </p:sp>
      <p:sp>
        <p:nvSpPr>
          <p:cNvPr id="4" name="TextBox 3"/>
          <p:cNvSpPr txBox="1"/>
          <p:nvPr/>
        </p:nvSpPr>
        <p:spPr>
          <a:xfrm>
            <a:off x="2419814" y="5631366"/>
            <a:ext cx="2057679" cy="646331"/>
          </a:xfrm>
          <a:prstGeom prst="rect">
            <a:avLst/>
          </a:prstGeom>
          <a:noFill/>
        </p:spPr>
        <p:txBody>
          <a:bodyPr wrap="none" rtlCol="0">
            <a:spAutoFit/>
          </a:bodyPr>
          <a:lstStyle/>
          <a:p>
            <a:r>
              <a:rPr lang="en-IE" dirty="0"/>
              <a:t>Single neuron-pairs</a:t>
            </a:r>
          </a:p>
          <a:p>
            <a:r>
              <a:rPr lang="en-IE" dirty="0"/>
              <a:t>As good as monkey!</a:t>
            </a:r>
          </a:p>
        </p:txBody>
      </p:sp>
    </p:spTree>
    <p:extLst>
      <p:ext uri="{BB962C8B-B14F-4D97-AF65-F5344CB8AC3E}">
        <p14:creationId xmlns:p14="http://schemas.microsoft.com/office/powerpoint/2010/main" val="399520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71385" y="1159457"/>
            <a:ext cx="600675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000" dirty="0"/>
              <a:t>CP: The trial to trial correlations </a:t>
            </a:r>
            <a:r>
              <a:rPr lang="en-IE" sz="2000" dirty="0"/>
              <a:t>between the activity of sensory neurons and the decisions reported by subjects </a:t>
            </a:r>
          </a:p>
          <a:p>
            <a:pPr>
              <a:spcBef>
                <a:spcPct val="20000"/>
              </a:spcBef>
              <a:buFont typeface="Arial" panose="020B0604020202020204" pitchFamily="34" charset="0"/>
              <a:buChar char="•"/>
            </a:pPr>
            <a:r>
              <a:rPr lang="en-US" altLang="en-US" sz="2000" dirty="0"/>
              <a:t>Britten et al (1996) quantified the degree to which a monkey’s choice could be discriminated from the spiking activity of single MT neurons performing the motion task.</a:t>
            </a:r>
          </a:p>
          <a:p>
            <a:pPr marL="0" indent="0">
              <a:spcBef>
                <a:spcPct val="20000"/>
              </a:spcBef>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Choice Probability</a:t>
            </a:r>
            <a:endParaRPr lang="en-US" altLang="en-US" sz="4400" b="1" dirty="0"/>
          </a:p>
        </p:txBody>
      </p:sp>
      <p:pic>
        <p:nvPicPr>
          <p:cNvPr id="2" name="Picture 1"/>
          <p:cNvPicPr>
            <a:picLocks noChangeAspect="1"/>
          </p:cNvPicPr>
          <p:nvPr/>
        </p:nvPicPr>
        <p:blipFill>
          <a:blip r:embed="rId2"/>
          <a:stretch>
            <a:fillRect/>
          </a:stretch>
        </p:blipFill>
        <p:spPr>
          <a:xfrm>
            <a:off x="6433982" y="1365211"/>
            <a:ext cx="2371725" cy="5019675"/>
          </a:xfrm>
          <a:prstGeom prst="rect">
            <a:avLst/>
          </a:prstGeom>
        </p:spPr>
      </p:pic>
      <p:pic>
        <p:nvPicPr>
          <p:cNvPr id="5" name="Picture 4"/>
          <p:cNvPicPr>
            <a:picLocks noChangeAspect="1"/>
          </p:cNvPicPr>
          <p:nvPr/>
        </p:nvPicPr>
        <p:blipFill>
          <a:blip r:embed="rId3"/>
          <a:stretch>
            <a:fillRect/>
          </a:stretch>
        </p:blipFill>
        <p:spPr>
          <a:xfrm>
            <a:off x="826004" y="3844155"/>
            <a:ext cx="4124325" cy="2514600"/>
          </a:xfrm>
          <a:prstGeom prst="rect">
            <a:avLst/>
          </a:prstGeom>
        </p:spPr>
      </p:pic>
      <p:sp>
        <p:nvSpPr>
          <p:cNvPr id="9" name="TextBox 8"/>
          <p:cNvSpPr txBox="1"/>
          <p:nvPr/>
        </p:nvSpPr>
        <p:spPr>
          <a:xfrm>
            <a:off x="2587083" y="4273880"/>
            <a:ext cx="2681311" cy="369332"/>
          </a:xfrm>
          <a:prstGeom prst="rect">
            <a:avLst/>
          </a:prstGeom>
          <a:noFill/>
        </p:spPr>
        <p:txBody>
          <a:bodyPr wrap="none" rtlCol="0">
            <a:spAutoFit/>
          </a:bodyPr>
          <a:lstStyle/>
          <a:p>
            <a:r>
              <a:rPr lang="en-IE" dirty="0"/>
              <a:t>Preferred direction chosen</a:t>
            </a:r>
          </a:p>
        </p:txBody>
      </p:sp>
      <p:sp>
        <p:nvSpPr>
          <p:cNvPr id="12" name="TextBox 11"/>
          <p:cNvSpPr txBox="1"/>
          <p:nvPr/>
        </p:nvSpPr>
        <p:spPr>
          <a:xfrm>
            <a:off x="2509024" y="5224752"/>
            <a:ext cx="3266407" cy="369332"/>
          </a:xfrm>
          <a:prstGeom prst="rect">
            <a:avLst/>
          </a:prstGeom>
          <a:noFill/>
        </p:spPr>
        <p:txBody>
          <a:bodyPr wrap="none" rtlCol="0">
            <a:spAutoFit/>
          </a:bodyPr>
          <a:lstStyle/>
          <a:p>
            <a:r>
              <a:rPr lang="en-IE" dirty="0"/>
              <a:t>Non-preferred direction chosen</a:t>
            </a:r>
          </a:p>
        </p:txBody>
      </p:sp>
    </p:spTree>
    <p:extLst>
      <p:ext uri="{BB962C8B-B14F-4D97-AF65-F5344CB8AC3E}">
        <p14:creationId xmlns:p14="http://schemas.microsoft.com/office/powerpoint/2010/main" val="233818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80658" y="1346998"/>
            <a:ext cx="858268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IE" altLang="en-US" sz="2400" dirty="0"/>
              <a:t>How can a single neuron have such good discriminating ability, and be significantly correlated with behaviour, when it is only one of so many?</a:t>
            </a:r>
          </a:p>
          <a:p>
            <a:pPr>
              <a:spcBef>
                <a:spcPct val="20000"/>
              </a:spcBef>
              <a:buFont typeface="Arial" panose="020B0604020202020204" pitchFamily="34" charset="0"/>
              <a:buChar char="•"/>
            </a:pPr>
            <a:r>
              <a:rPr lang="en-IE" altLang="en-US" sz="2400" dirty="0" err="1"/>
              <a:t>Ans</a:t>
            </a:r>
            <a:r>
              <a:rPr lang="en-IE" altLang="en-US" sz="2400" dirty="0"/>
              <a:t>: They are not independent</a:t>
            </a:r>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r>
              <a:rPr lang="en-IE" altLang="en-US" sz="2400" dirty="0"/>
              <a:t>Ongoing research examining source of noise correlations – e.g. horizontal connectivity or top-down fluctuations?</a:t>
            </a:r>
            <a:endParaRPr lang="en-US" altLang="en-US" sz="24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Noise correlations</a:t>
            </a:r>
            <a:endParaRPr lang="en-US" altLang="en-US" sz="4400" b="1" dirty="0"/>
          </a:p>
        </p:txBody>
      </p:sp>
      <p:pic>
        <p:nvPicPr>
          <p:cNvPr id="3" name="Picture 2"/>
          <p:cNvPicPr>
            <a:picLocks noChangeAspect="1"/>
          </p:cNvPicPr>
          <p:nvPr/>
        </p:nvPicPr>
        <p:blipFill>
          <a:blip r:embed="rId3"/>
          <a:stretch>
            <a:fillRect/>
          </a:stretch>
        </p:blipFill>
        <p:spPr>
          <a:xfrm>
            <a:off x="2117338" y="2994575"/>
            <a:ext cx="4686300" cy="2638425"/>
          </a:xfrm>
          <a:prstGeom prst="rect">
            <a:avLst/>
          </a:prstGeom>
        </p:spPr>
      </p:pic>
      <p:sp>
        <p:nvSpPr>
          <p:cNvPr id="7" name="TextBox 6"/>
          <p:cNvSpPr txBox="1"/>
          <p:nvPr/>
        </p:nvSpPr>
        <p:spPr>
          <a:xfrm>
            <a:off x="6267828" y="6488668"/>
            <a:ext cx="2876172" cy="369332"/>
          </a:xfrm>
          <a:prstGeom prst="rect">
            <a:avLst/>
          </a:prstGeom>
          <a:noFill/>
        </p:spPr>
        <p:txBody>
          <a:bodyPr wrap="none" rtlCol="0">
            <a:spAutoFit/>
          </a:bodyPr>
          <a:lstStyle/>
          <a:p>
            <a:r>
              <a:rPr lang="en-IE" dirty="0" err="1"/>
              <a:t>Nienborg</a:t>
            </a:r>
            <a:r>
              <a:rPr lang="en-IE" dirty="0"/>
              <a:t> &amp; Cumming (2012)</a:t>
            </a:r>
          </a:p>
        </p:txBody>
      </p:sp>
    </p:spTree>
    <p:extLst>
      <p:ext uri="{BB962C8B-B14F-4D97-AF65-F5344CB8AC3E}">
        <p14:creationId xmlns:p14="http://schemas.microsoft.com/office/powerpoint/2010/main" val="737270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338293" y="1394493"/>
            <a:ext cx="834850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IE" altLang="en-US" sz="2400" dirty="0"/>
              <a:t>Where does CP come from? </a:t>
            </a:r>
          </a:p>
          <a:p>
            <a:pPr>
              <a:spcBef>
                <a:spcPct val="20000"/>
              </a:spcBef>
              <a:buFont typeface="Arial" panose="020B0604020202020204" pitchFamily="34" charset="0"/>
              <a:buChar char="•"/>
            </a:pPr>
            <a:r>
              <a:rPr lang="en-IE" altLang="en-US" sz="2400" dirty="0"/>
              <a:t>Random noise in sensory neurons which are read from to make decisions?</a:t>
            </a:r>
          </a:p>
          <a:p>
            <a:pPr>
              <a:spcBef>
                <a:spcPct val="20000"/>
              </a:spcBef>
              <a:buFont typeface="Arial" panose="020B0604020202020204" pitchFamily="34" charset="0"/>
              <a:buChar char="•"/>
            </a:pPr>
            <a:r>
              <a:rPr lang="en-IE" altLang="en-US" sz="2400" dirty="0"/>
              <a:t>Top-down signals (like attention) can also mediate choice probability</a:t>
            </a:r>
            <a:endParaRPr lang="en-US" altLang="en-US" sz="24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Choice Probability</a:t>
            </a:r>
            <a:endParaRPr lang="en-US" altLang="en-US" sz="4400" b="1" dirty="0"/>
          </a:p>
        </p:txBody>
      </p:sp>
      <p:pic>
        <p:nvPicPr>
          <p:cNvPr id="4" name="Picture 3"/>
          <p:cNvPicPr>
            <a:picLocks noChangeAspect="1"/>
          </p:cNvPicPr>
          <p:nvPr/>
        </p:nvPicPr>
        <p:blipFill>
          <a:blip r:embed="rId3"/>
          <a:stretch>
            <a:fillRect/>
          </a:stretch>
        </p:blipFill>
        <p:spPr>
          <a:xfrm>
            <a:off x="6018971" y="3835352"/>
            <a:ext cx="3125029" cy="2890877"/>
          </a:xfrm>
          <a:prstGeom prst="rect">
            <a:avLst/>
          </a:prstGeom>
        </p:spPr>
      </p:pic>
      <p:sp>
        <p:nvSpPr>
          <p:cNvPr id="7" name="TextBox 6"/>
          <p:cNvSpPr txBox="1"/>
          <p:nvPr/>
        </p:nvSpPr>
        <p:spPr>
          <a:xfrm>
            <a:off x="51403" y="6399082"/>
            <a:ext cx="2666179" cy="369332"/>
          </a:xfrm>
          <a:prstGeom prst="rect">
            <a:avLst/>
          </a:prstGeom>
          <a:noFill/>
        </p:spPr>
        <p:txBody>
          <a:bodyPr wrap="none" rtlCol="0">
            <a:spAutoFit/>
          </a:bodyPr>
          <a:lstStyle/>
          <a:p>
            <a:r>
              <a:rPr lang="en-IE" dirty="0" err="1"/>
              <a:t>Nienborg</a:t>
            </a:r>
            <a:r>
              <a:rPr lang="en-IE" dirty="0"/>
              <a:t> Cumming (2009)</a:t>
            </a:r>
          </a:p>
        </p:txBody>
      </p:sp>
      <p:pic>
        <p:nvPicPr>
          <p:cNvPr id="2" name="Picture 1"/>
          <p:cNvPicPr>
            <a:picLocks noChangeAspect="1"/>
          </p:cNvPicPr>
          <p:nvPr/>
        </p:nvPicPr>
        <p:blipFill>
          <a:blip r:embed="rId4"/>
          <a:stretch>
            <a:fillRect/>
          </a:stretch>
        </p:blipFill>
        <p:spPr>
          <a:xfrm>
            <a:off x="51403" y="4024068"/>
            <a:ext cx="5727718" cy="2224444"/>
          </a:xfrm>
          <a:prstGeom prst="rect">
            <a:avLst/>
          </a:prstGeom>
        </p:spPr>
      </p:pic>
      <p:sp>
        <p:nvSpPr>
          <p:cNvPr id="5" name="TextBox 4"/>
          <p:cNvSpPr txBox="1"/>
          <p:nvPr/>
        </p:nvSpPr>
        <p:spPr>
          <a:xfrm>
            <a:off x="1416205" y="3635297"/>
            <a:ext cx="3470245" cy="400110"/>
          </a:xfrm>
          <a:prstGeom prst="rect">
            <a:avLst/>
          </a:prstGeom>
          <a:noFill/>
        </p:spPr>
        <p:txBody>
          <a:bodyPr wrap="none" rtlCol="0">
            <a:spAutoFit/>
          </a:bodyPr>
          <a:lstStyle/>
          <a:p>
            <a:r>
              <a:rPr lang="en-IE" sz="2000" dirty="0"/>
              <a:t>White-noise stimulus variations</a:t>
            </a:r>
          </a:p>
        </p:txBody>
      </p:sp>
      <p:sp>
        <p:nvSpPr>
          <p:cNvPr id="9" name="TextBox 8"/>
          <p:cNvSpPr txBox="1"/>
          <p:nvPr/>
        </p:nvSpPr>
        <p:spPr>
          <a:xfrm>
            <a:off x="6555879" y="3450631"/>
            <a:ext cx="2395977" cy="369332"/>
          </a:xfrm>
          <a:prstGeom prst="rect">
            <a:avLst/>
          </a:prstGeom>
          <a:noFill/>
        </p:spPr>
        <p:txBody>
          <a:bodyPr wrap="none" rtlCol="0">
            <a:spAutoFit/>
          </a:bodyPr>
          <a:lstStyle/>
          <a:p>
            <a:r>
              <a:rPr lang="en-IE" dirty="0"/>
              <a:t>“Psychophysical kernel”</a:t>
            </a:r>
          </a:p>
        </p:txBody>
      </p:sp>
      <p:cxnSp>
        <p:nvCxnSpPr>
          <p:cNvPr id="11" name="Straight Arrow Connector 10"/>
          <p:cNvCxnSpPr/>
          <p:nvPr/>
        </p:nvCxnSpPr>
        <p:spPr>
          <a:xfrm flipH="1">
            <a:off x="7939668" y="3835352"/>
            <a:ext cx="33454" cy="502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85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91604" cy="995323"/>
          </a:xfrm>
        </p:spPr>
        <p:txBody>
          <a:bodyPr/>
          <a:lstStyle/>
          <a:p>
            <a:r>
              <a:rPr lang="en-IE" dirty="0"/>
              <a:t>Psychophysical Reverse correlation</a:t>
            </a:r>
          </a:p>
        </p:txBody>
      </p:sp>
      <p:sp>
        <p:nvSpPr>
          <p:cNvPr id="3" name="Content Placeholder 2"/>
          <p:cNvSpPr>
            <a:spLocks noGrp="1"/>
          </p:cNvSpPr>
          <p:nvPr>
            <p:ph idx="1"/>
          </p:nvPr>
        </p:nvSpPr>
        <p:spPr/>
        <p:txBody>
          <a:bodyPr/>
          <a:lstStyle/>
          <a:p>
            <a:r>
              <a:rPr lang="en-IE" dirty="0"/>
              <a:t>Average a stochastically varying stimulus with respect to different perceptual outcomes</a:t>
            </a:r>
          </a:p>
          <a:p>
            <a:r>
              <a:rPr lang="en-IE" dirty="0"/>
              <a:t>Broader applications in e.g. face perception</a:t>
            </a:r>
          </a:p>
        </p:txBody>
      </p:sp>
      <p:pic>
        <p:nvPicPr>
          <p:cNvPr id="4" name="Picture 3"/>
          <p:cNvPicPr>
            <a:picLocks noChangeAspect="1"/>
          </p:cNvPicPr>
          <p:nvPr/>
        </p:nvPicPr>
        <p:blipFill>
          <a:blip r:embed="rId3"/>
          <a:stretch>
            <a:fillRect/>
          </a:stretch>
        </p:blipFill>
        <p:spPr>
          <a:xfrm>
            <a:off x="481244" y="3709407"/>
            <a:ext cx="7400925" cy="2762250"/>
          </a:xfrm>
          <a:prstGeom prst="rect">
            <a:avLst/>
          </a:prstGeom>
        </p:spPr>
      </p:pic>
    </p:spTree>
    <p:extLst>
      <p:ext uri="{BB962C8B-B14F-4D97-AF65-F5344CB8AC3E}">
        <p14:creationId xmlns:p14="http://schemas.microsoft.com/office/powerpoint/2010/main" val="3273786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t>Perceptual </a:t>
            </a:r>
            <a:r>
              <a:rPr lang="en-IE" b="1" dirty="0"/>
              <a:t>decision making</a:t>
            </a:r>
            <a:r>
              <a:rPr lang="en-IE" dirty="0"/>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200192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4276" name="TextBox 27"/>
          <p:cNvSpPr txBox="1">
            <a:spLocks noChangeArrowheads="1"/>
          </p:cNvSpPr>
          <p:nvPr/>
        </p:nvSpPr>
        <p:spPr bwMode="auto">
          <a:xfrm>
            <a:off x="7256463" y="2582863"/>
            <a:ext cx="1773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Brain activity </a:t>
            </a:r>
          </a:p>
          <a:p>
            <a:pPr eaLnBrk="1" hangingPunct="1">
              <a:spcBef>
                <a:spcPct val="0"/>
              </a:spcBef>
              <a:buFontTx/>
              <a:buNone/>
            </a:pPr>
            <a:r>
              <a:rPr lang="en-US" altLang="en-US" sz="2000" b="1">
                <a:latin typeface="Calibri" panose="020F0502020204030204" pitchFamily="34" charset="0"/>
              </a:rPr>
              <a:t>measurements</a:t>
            </a:r>
          </a:p>
        </p:txBody>
      </p:sp>
      <p:pic>
        <p:nvPicPr>
          <p:cNvPr id="5427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4282"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54283" name="TextBox 13"/>
          <p:cNvSpPr txBox="1">
            <a:spLocks noChangeArrowheads="1"/>
          </p:cNvSpPr>
          <p:nvPr/>
        </p:nvSpPr>
        <p:spPr bwMode="auto">
          <a:xfrm>
            <a:off x="7464425" y="220980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OUTPUT</a:t>
            </a:r>
          </a:p>
        </p:txBody>
      </p:sp>
      <p:pic>
        <p:nvPicPr>
          <p:cNvPr id="2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86542" y="3176637"/>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8300" y="3254472"/>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
        <p:nvSpPr>
          <p:cNvPr id="2" name="TextBox 1"/>
          <p:cNvSpPr txBox="1"/>
          <p:nvPr/>
        </p:nvSpPr>
        <p:spPr>
          <a:xfrm>
            <a:off x="942975" y="5216525"/>
            <a:ext cx="6737294" cy="1200329"/>
          </a:xfrm>
          <a:prstGeom prst="rect">
            <a:avLst/>
          </a:prstGeom>
          <a:noFill/>
        </p:spPr>
        <p:txBody>
          <a:bodyPr wrap="none" rtlCol="0">
            <a:spAutoFit/>
          </a:bodyPr>
          <a:lstStyle/>
          <a:p>
            <a:r>
              <a:rPr lang="en-IE" sz="2400" dirty="0"/>
              <a:t>BUT</a:t>
            </a:r>
          </a:p>
          <a:p>
            <a:pPr marL="285750" indent="-285750">
              <a:buFontTx/>
              <a:buChar char="-"/>
            </a:pPr>
            <a:r>
              <a:rPr lang="en-IE" sz="2400" dirty="0"/>
              <a:t>How do these signals participate in cognition?</a:t>
            </a:r>
          </a:p>
          <a:p>
            <a:pPr marL="285750" indent="-285750">
              <a:buFontTx/>
              <a:buChar char="-"/>
            </a:pPr>
            <a:r>
              <a:rPr lang="en-IE" sz="2400" dirty="0"/>
              <a:t>Limited insights when using </a:t>
            </a:r>
            <a:r>
              <a:rPr lang="en-IE" sz="2400" dirty="0" err="1"/>
              <a:t>noninvasive</a:t>
            </a:r>
            <a:r>
              <a:rPr lang="en-IE" sz="2400" dirty="0"/>
              <a:t> measures</a:t>
            </a:r>
          </a:p>
        </p:txBody>
      </p:sp>
    </p:spTree>
    <p:extLst>
      <p:ext uri="{BB962C8B-B14F-4D97-AF65-F5344CB8AC3E}">
        <p14:creationId xmlns:p14="http://schemas.microsoft.com/office/powerpoint/2010/main" val="3761388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03" y="365126"/>
            <a:ext cx="8136209" cy="916878"/>
          </a:xfrm>
        </p:spPr>
        <p:txBody>
          <a:bodyPr/>
          <a:lstStyle/>
          <a:p>
            <a:r>
              <a:rPr lang="en-IE" dirty="0"/>
              <a:t>Immediate sensorimotor decisions</a:t>
            </a:r>
          </a:p>
        </p:txBody>
      </p:sp>
      <p:sp>
        <p:nvSpPr>
          <p:cNvPr id="3" name="Content Placeholder 2"/>
          <p:cNvSpPr>
            <a:spLocks noGrp="1"/>
          </p:cNvSpPr>
          <p:nvPr>
            <p:ph idx="1"/>
          </p:nvPr>
        </p:nvSpPr>
        <p:spPr>
          <a:xfrm>
            <a:off x="613430" y="1438508"/>
            <a:ext cx="7886700" cy="4626943"/>
          </a:xfrm>
        </p:spPr>
        <p:txBody>
          <a:bodyPr>
            <a:normAutofit/>
          </a:bodyPr>
          <a:lstStyle/>
          <a:p>
            <a:r>
              <a:rPr lang="en-IE" sz="2400" dirty="0"/>
              <a:t>Most tasks in the above involved delayed reports</a:t>
            </a:r>
          </a:p>
          <a:p>
            <a:r>
              <a:rPr lang="en-IE" sz="2400" dirty="0"/>
              <a:t>Allowing immediate decision reports provides richer data</a:t>
            </a:r>
          </a:p>
          <a:p>
            <a:r>
              <a:rPr lang="en-IE" sz="2400" dirty="0"/>
              <a:t>Effects on RT as well as accuracy</a:t>
            </a:r>
          </a:p>
        </p:txBody>
      </p:sp>
      <p:pic>
        <p:nvPicPr>
          <p:cNvPr id="4" name="Picture 3"/>
          <p:cNvPicPr>
            <a:picLocks noChangeAspect="1"/>
          </p:cNvPicPr>
          <p:nvPr/>
        </p:nvPicPr>
        <p:blipFill>
          <a:blip r:embed="rId2"/>
          <a:stretch>
            <a:fillRect/>
          </a:stretch>
        </p:blipFill>
        <p:spPr>
          <a:xfrm>
            <a:off x="270299" y="2995499"/>
            <a:ext cx="4702887" cy="3352916"/>
          </a:xfrm>
          <a:prstGeom prst="rect">
            <a:avLst/>
          </a:prstGeom>
        </p:spPr>
      </p:pic>
      <p:pic>
        <p:nvPicPr>
          <p:cNvPr id="5" name="Picture 4"/>
          <p:cNvPicPr>
            <a:picLocks noChangeAspect="1"/>
          </p:cNvPicPr>
          <p:nvPr/>
        </p:nvPicPr>
        <p:blipFill rotWithShape="1">
          <a:blip r:embed="rId3"/>
          <a:srcRect t="5661"/>
          <a:stretch/>
        </p:blipFill>
        <p:spPr>
          <a:xfrm>
            <a:off x="5614289" y="2564376"/>
            <a:ext cx="3015423" cy="4215161"/>
          </a:xfrm>
          <a:prstGeom prst="rect">
            <a:avLst/>
          </a:prstGeom>
        </p:spPr>
      </p:pic>
      <p:sp>
        <p:nvSpPr>
          <p:cNvPr id="6" name="TextBox 5"/>
          <p:cNvSpPr txBox="1"/>
          <p:nvPr/>
        </p:nvSpPr>
        <p:spPr>
          <a:xfrm>
            <a:off x="51403" y="6399082"/>
            <a:ext cx="2302233" cy="369332"/>
          </a:xfrm>
          <a:prstGeom prst="rect">
            <a:avLst/>
          </a:prstGeom>
          <a:noFill/>
        </p:spPr>
        <p:txBody>
          <a:bodyPr wrap="none" rtlCol="0">
            <a:spAutoFit/>
          </a:bodyPr>
          <a:lstStyle/>
          <a:p>
            <a:r>
              <a:rPr lang="en-IE" dirty="0"/>
              <a:t>Gold &amp; </a:t>
            </a:r>
            <a:r>
              <a:rPr lang="en-IE" dirty="0" err="1"/>
              <a:t>Shadlen</a:t>
            </a:r>
            <a:r>
              <a:rPr lang="en-IE" dirty="0"/>
              <a:t> (2007)</a:t>
            </a:r>
          </a:p>
        </p:txBody>
      </p:sp>
    </p:spTree>
    <p:extLst>
      <p:ext uri="{BB962C8B-B14F-4D97-AF65-F5344CB8AC3E}">
        <p14:creationId xmlns:p14="http://schemas.microsoft.com/office/powerpoint/2010/main" val="313934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048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sp>
        <p:nvSpPr>
          <p:cNvPr id="14" name="TextBox 13"/>
          <p:cNvSpPr txBox="1"/>
          <p:nvPr/>
        </p:nvSpPr>
        <p:spPr bwMode="auto">
          <a:xfrm>
            <a:off x="6619875" y="1738313"/>
            <a:ext cx="1482725"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cxnSp>
        <p:nvCxnSpPr>
          <p:cNvPr id="15" name="Straight Arrow Connector 14"/>
          <p:cNvCxnSpPr>
            <a:stCxn id="20484"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3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253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sp>
        <p:nvSpPr>
          <p:cNvPr id="14" name="TextBox 13"/>
          <p:cNvSpPr txBox="1"/>
          <p:nvPr/>
        </p:nvSpPr>
        <p:spPr bwMode="auto">
          <a:xfrm>
            <a:off x="6623050" y="1738313"/>
            <a:ext cx="1474788"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cxnSp>
        <p:nvCxnSpPr>
          <p:cNvPr id="15" name="Straight Arrow Connector 14"/>
          <p:cNvCxnSpPr>
            <a:stCxn id="22532"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2537" name="Picture 2"/>
          <p:cNvPicPr>
            <a:picLocks noChangeAspect="1" noChangeArrowheads="1"/>
          </p:cNvPicPr>
          <p:nvPr/>
        </p:nvPicPr>
        <p:blipFill>
          <a:blip r:embed="rId5">
            <a:extLst>
              <a:ext uri="{28A0092B-C50C-407E-A947-70E740481C1C}">
                <a14:useLocalDpi xmlns:a14="http://schemas.microsoft.com/office/drawing/2010/main" val="0"/>
              </a:ext>
            </a:extLst>
          </a:blip>
          <a:srcRect l="10786"/>
          <a:stretch>
            <a:fillRect/>
          </a:stretch>
        </p:blipFill>
        <p:spPr bwMode="auto">
          <a:xfrm>
            <a:off x="3165475" y="3254375"/>
            <a:ext cx="3178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50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457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cxnSp>
        <p:nvCxnSpPr>
          <p:cNvPr id="15" name="Straight Arrow Connector 14"/>
          <p:cNvCxnSpPr>
            <a:stCxn id="24580"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4584" name="Picture 10" descr="WisconsinCardSort.png"/>
          <p:cNvPicPr>
            <a:picLocks noChangeAspect="1" noChangeArrowheads="1"/>
          </p:cNvPicPr>
          <p:nvPr/>
        </p:nvPicPr>
        <p:blipFill>
          <a:blip r:embed="rId5">
            <a:extLst>
              <a:ext uri="{28A0092B-C50C-407E-A947-70E740481C1C}">
                <a14:useLocalDpi xmlns:a14="http://schemas.microsoft.com/office/drawing/2010/main" val="0"/>
              </a:ext>
            </a:extLst>
          </a:blip>
          <a:srcRect b="52632"/>
          <a:stretch>
            <a:fillRect/>
          </a:stretch>
        </p:blipFill>
        <p:spPr bwMode="auto">
          <a:xfrm>
            <a:off x="595313" y="4437063"/>
            <a:ext cx="27813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6" descr="cardsorthand.jpg"/>
          <p:cNvPicPr>
            <a:picLocks noChangeAspect="1" noChangeArrowheads="1"/>
          </p:cNvPicPr>
          <p:nvPr/>
        </p:nvPicPr>
        <p:blipFill>
          <a:blip r:embed="rId6">
            <a:extLst>
              <a:ext uri="{28A0092B-C50C-407E-A947-70E740481C1C}">
                <a14:useLocalDpi xmlns:a14="http://schemas.microsoft.com/office/drawing/2010/main" val="0"/>
              </a:ext>
            </a:extLst>
          </a:blip>
          <a:srcRect l="21622" t="57732" r="19691"/>
          <a:stretch>
            <a:fillRect/>
          </a:stretch>
        </p:blipFill>
        <p:spPr bwMode="auto">
          <a:xfrm>
            <a:off x="5838825" y="4146550"/>
            <a:ext cx="294798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3898900" y="4587875"/>
            <a:ext cx="14176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Tx/>
              <a:buNone/>
              <a:defRPr/>
            </a:pPr>
            <a:r>
              <a:rPr lang="en-US" altLang="en-US" sz="2000" dirty="0" err="1">
                <a:latin typeface="+mn-lt"/>
                <a:ea typeface="ＭＳ Ｐゴシック" pitchFamily="32" charset="-128"/>
              </a:rPr>
              <a:t>Neuropsych</a:t>
            </a:r>
            <a:endParaRPr lang="en-US" altLang="en-US" sz="2000" dirty="0">
              <a:latin typeface="+mn-lt"/>
              <a:ea typeface="ＭＳ Ｐゴシック" pitchFamily="32" charset="-128"/>
            </a:endParaRPr>
          </a:p>
          <a:p>
            <a:pPr algn="ctr">
              <a:buFontTx/>
              <a:buNone/>
              <a:defRPr/>
            </a:pPr>
            <a:r>
              <a:rPr lang="en-US" altLang="en-US" sz="2000" dirty="0">
                <a:latin typeface="+mn-lt"/>
                <a:ea typeface="ＭＳ Ｐゴシック" pitchFamily="32" charset="-128"/>
              </a:rPr>
              <a:t>tests</a:t>
            </a:r>
          </a:p>
        </p:txBody>
      </p:sp>
      <p:sp>
        <p:nvSpPr>
          <p:cNvPr id="2" name="TextBox 1"/>
          <p:cNvSpPr txBox="1"/>
          <p:nvPr/>
        </p:nvSpPr>
        <p:spPr bwMode="auto">
          <a:xfrm>
            <a:off x="6623050" y="1738313"/>
            <a:ext cx="1474788"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spTree>
    <p:extLst>
      <p:ext uri="{BB962C8B-B14F-4D97-AF65-F5344CB8AC3E}">
        <p14:creationId xmlns:p14="http://schemas.microsoft.com/office/powerpoint/2010/main" val="912500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2193925"/>
            <a:ext cx="4227513"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Shape 1"/>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Signal Detection Theory</a:t>
            </a:r>
            <a:endParaRPr lang="en-US" altLang="en-US">
              <a:latin typeface="Arial" panose="020B0604020202020204" pitchFamily="34" charset="0"/>
            </a:endParaRPr>
          </a:p>
        </p:txBody>
      </p:sp>
      <p:sp>
        <p:nvSpPr>
          <p:cNvPr id="26629"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26630"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26631" name="CustomShape 4"/>
          <p:cNvCxnSpPr>
            <a:cxnSpLocks noChangeShapeType="1"/>
          </p:cNvCxnSpPr>
          <p:nvPr/>
        </p:nvCxnSpPr>
        <p:spPr bwMode="auto">
          <a:xfrm>
            <a:off x="6308725" y="2832100"/>
            <a:ext cx="1284288"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632" name="CustomShape 5"/>
          <p:cNvCxnSpPr>
            <a:cxnSpLocks noChangeShapeType="1"/>
          </p:cNvCxnSpPr>
          <p:nvPr/>
        </p:nvCxnSpPr>
        <p:spPr bwMode="auto">
          <a:xfrm>
            <a:off x="1982788" y="2816225"/>
            <a:ext cx="13096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33" name="TextShape 6"/>
          <p:cNvSpPr txBox="1">
            <a:spLocks noChangeArrowheads="1"/>
          </p:cNvSpPr>
          <p:nvPr/>
        </p:nvSpPr>
        <p:spPr bwMode="auto">
          <a:xfrm>
            <a:off x="3292475" y="1920875"/>
            <a:ext cx="33575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latin typeface="Arial" panose="020B0604020202020204" pitchFamily="34" charset="0"/>
              </a:rPr>
              <a:t>Decision rule = set a criterion C</a:t>
            </a:r>
          </a:p>
        </p:txBody>
      </p:sp>
      <p:sp>
        <p:nvSpPr>
          <p:cNvPr id="26634" name="TextShape 7"/>
          <p:cNvSpPr txBox="1">
            <a:spLocks noChangeArrowheads="1"/>
          </p:cNvSpPr>
          <p:nvPr/>
        </p:nvSpPr>
        <p:spPr bwMode="auto">
          <a:xfrm>
            <a:off x="3292475" y="4740275"/>
            <a:ext cx="43878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latin typeface="Arial" panose="020B0604020202020204" pitchFamily="34" charset="0"/>
              </a:rPr>
              <a:t>“Magnitude of sensory observation”</a:t>
            </a:r>
          </a:p>
        </p:txBody>
      </p:sp>
      <p:sp>
        <p:nvSpPr>
          <p:cNvPr id="26635" name="TextShape 8"/>
          <p:cNvSpPr txBox="1">
            <a:spLocks noChangeArrowheads="1"/>
          </p:cNvSpPr>
          <p:nvPr/>
        </p:nvSpPr>
        <p:spPr bwMode="auto">
          <a:xfrm>
            <a:off x="609600" y="5181600"/>
            <a:ext cx="815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r>
              <a:rPr lang="en-US" altLang="en-US" sz="2200" dirty="0">
                <a:latin typeface="Arial" panose="020B0604020202020204" pitchFamily="34" charset="0"/>
              </a:rPr>
              <a:t>Provides a quantitative account of behavioral choice – the observers' decision reports.</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sz="2200" dirty="0">
                <a:latin typeface="Arial" panose="020B0604020202020204" pitchFamily="34" charset="0"/>
              </a:rPr>
              <a:t>But what about the </a:t>
            </a:r>
            <a:r>
              <a:rPr lang="en-US" altLang="en-US" sz="2200" b="1" dirty="0">
                <a:solidFill>
                  <a:srgbClr val="FF0000"/>
                </a:solidFill>
                <a:latin typeface="Arial" panose="020B0604020202020204" pitchFamily="34" charset="0"/>
              </a:rPr>
              <a:t>TIMING</a:t>
            </a:r>
            <a:r>
              <a:rPr lang="en-US" altLang="en-US" sz="2200" dirty="0">
                <a:latin typeface="Arial" panose="020B0604020202020204" pitchFamily="34" charset="0"/>
              </a:rPr>
              <a:t> of decisions??</a:t>
            </a:r>
            <a:endParaRPr lang="en-US" altLang="en-US" dirty="0">
              <a:latin typeface="Arial" panose="020B0604020202020204" pitchFamily="34" charset="0"/>
            </a:endParaRPr>
          </a:p>
        </p:txBody>
      </p:sp>
    </p:spTree>
    <p:extLst>
      <p:ext uri="{BB962C8B-B14F-4D97-AF65-F5344CB8AC3E}">
        <p14:creationId xmlns:p14="http://schemas.microsoft.com/office/powerpoint/2010/main" val="3911190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Shape 1"/>
          <p:cNvSpPr txBox="1">
            <a:spLocks noChangeArrowheads="1"/>
          </p:cNvSpPr>
          <p:nvPr/>
        </p:nvSpPr>
        <p:spPr bwMode="auto">
          <a:xfrm>
            <a:off x="549275" y="182563"/>
            <a:ext cx="82296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00"/>
                </a:solidFill>
              </a:rPr>
              <a:t>Linear Approach-to-Threshold model</a:t>
            </a:r>
          </a:p>
        </p:txBody>
      </p:sp>
      <p:sp>
        <p:nvSpPr>
          <p:cNvPr id="28676"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sz="2000" b="1">
                <a:solidFill>
                  <a:srgbClr val="000000"/>
                </a:solidFill>
              </a:rPr>
              <a:t>Encode</a:t>
            </a:r>
            <a:endParaRPr lang="en-US" altLang="en-US" sz="2000"/>
          </a:p>
          <a:p>
            <a:pPr algn="ctr"/>
            <a:r>
              <a:rPr lang="en-US" altLang="en-US" sz="2000" b="1">
                <a:solidFill>
                  <a:srgbClr val="000000"/>
                </a:solidFill>
              </a:rPr>
              <a:t>Sensory Information</a:t>
            </a:r>
            <a:endParaRPr lang="en-US" altLang="en-US" sz="2000"/>
          </a:p>
        </p:txBody>
      </p:sp>
      <p:sp>
        <p:nvSpPr>
          <p:cNvPr id="28677"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sz="2000" b="1">
                <a:solidFill>
                  <a:srgbClr val="000000"/>
                </a:solidFill>
              </a:rPr>
              <a:t>Plan &amp; Execute</a:t>
            </a:r>
            <a:endParaRPr lang="en-US" altLang="en-US" sz="2000"/>
          </a:p>
          <a:p>
            <a:pPr algn="ctr"/>
            <a:r>
              <a:rPr lang="en-US" altLang="en-US" sz="2000" b="1">
                <a:solidFill>
                  <a:srgbClr val="000000"/>
                </a:solidFill>
              </a:rPr>
              <a:t>Action</a:t>
            </a:r>
            <a:endParaRPr lang="en-US" altLang="en-US" sz="2000"/>
          </a:p>
        </p:txBody>
      </p:sp>
      <p:cxnSp>
        <p:nvCxnSpPr>
          <p:cNvPr id="28678" name="CustomShape 4"/>
          <p:cNvCxnSpPr>
            <a:cxnSpLocks noChangeShapeType="1"/>
          </p:cNvCxnSpPr>
          <p:nvPr/>
        </p:nvCxnSpPr>
        <p:spPr bwMode="auto">
          <a:xfrm>
            <a:off x="6858000" y="2832100"/>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679" name="CustomShape 5"/>
          <p:cNvCxnSpPr>
            <a:cxnSpLocks noChangeShapeType="1"/>
          </p:cNvCxnSpPr>
          <p:nvPr/>
        </p:nvCxnSpPr>
        <p:spPr bwMode="auto">
          <a:xfrm>
            <a:off x="1982788" y="2816225"/>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680" name="TextShape 6"/>
          <p:cNvSpPr txBox="1">
            <a:spLocks noChangeArrowheads="1"/>
          </p:cNvSpPr>
          <p:nvPr/>
        </p:nvSpPr>
        <p:spPr bwMode="auto">
          <a:xfrm>
            <a:off x="371475" y="3733800"/>
            <a:ext cx="829945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000">
                <a:sym typeface="Arial" panose="020B0604020202020204" pitchFamily="34" charset="0"/>
              </a:rPr>
              <a:t>A “ballistic” decision signal</a:t>
            </a:r>
            <a:r>
              <a:rPr lang="en-US" altLang="en-US" sz="2000"/>
              <a:t> rises linearly in response to information about a target to a threshold at which a response is initiated.</a:t>
            </a:r>
          </a:p>
          <a:p>
            <a:pPr>
              <a:buFont typeface="Arial" panose="020B0604020202020204" pitchFamily="34" charset="0"/>
              <a:buChar char="•"/>
            </a:pPr>
            <a:r>
              <a:rPr lang="zh-CN" altLang="en-US" sz="2000"/>
              <a:t>R</a:t>
            </a:r>
            <a:r>
              <a:rPr lang="en-US" altLang="en-US" sz="2000"/>
              <a:t>ate </a:t>
            </a:r>
            <a:r>
              <a:rPr lang="zh-CN" altLang="en-US" sz="2000"/>
              <a:t>of linear increase </a:t>
            </a:r>
            <a:r>
              <a:rPr lang="en-US" altLang="en-US" sz="2000"/>
              <a:t>varies from trial to trial with a Gaussian distribution. </a:t>
            </a:r>
          </a:p>
          <a:p>
            <a:pPr>
              <a:buFont typeface="Arial" panose="020B0604020202020204" pitchFamily="34" charset="0"/>
              <a:buChar char="•"/>
            </a:pPr>
            <a:r>
              <a:rPr lang="zh-CN" altLang="en-US" sz="2000"/>
              <a:t>					</a:t>
            </a:r>
            <a:r>
              <a:rPr lang="en-US" altLang="zh-CN" sz="2000"/>
              <a:t>	</a:t>
            </a:r>
            <a:r>
              <a:rPr lang="zh-CN" altLang="en-US" sz="2000"/>
              <a:t>		</a:t>
            </a:r>
            <a:r>
              <a:rPr lang="zh-CN" altLang="en-US" sz="1600"/>
              <a:t>Carpenter </a:t>
            </a:r>
            <a:r>
              <a:rPr lang="en-US" altLang="zh-CN" sz="1600"/>
              <a:t>&amp; Williams</a:t>
            </a:r>
            <a:r>
              <a:rPr lang="zh-CN" altLang="en-US" sz="1600"/>
              <a:t>(1995), </a:t>
            </a:r>
            <a:r>
              <a:rPr lang="en-US" altLang="en-US" sz="1600"/>
              <a:t>Reddi et al (2003)</a:t>
            </a:r>
          </a:p>
          <a:p>
            <a:pPr>
              <a:buFont typeface="Arial" panose="020B0604020202020204" pitchFamily="34" charset="0"/>
              <a:buChar char="•"/>
            </a:pPr>
            <a:endParaRPr lang="en-US" altLang="en-US" sz="2000"/>
          </a:p>
          <a:p>
            <a:pPr>
              <a:buFont typeface="Arial" panose="020B0604020202020204" pitchFamily="34" charset="0"/>
              <a:buChar char="•"/>
            </a:pPr>
            <a:r>
              <a:rPr lang="en-US" altLang="en-US" sz="2000"/>
              <a:t>Provides a quantitative account of </a:t>
            </a:r>
            <a:r>
              <a:rPr lang="en-US" altLang="en-US" sz="2000" b="1"/>
              <a:t>reaction time distributions</a:t>
            </a:r>
          </a:p>
          <a:p>
            <a:pPr>
              <a:buFont typeface="Arial" panose="020B0604020202020204" pitchFamily="34" charset="0"/>
              <a:buChar char="•"/>
            </a:pPr>
            <a:endParaRPr lang="en-US" altLang="en-US" sz="2000"/>
          </a:p>
        </p:txBody>
      </p:sp>
      <p:pic>
        <p:nvPicPr>
          <p:cNvPr id="28681" name="Picture 1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2468563"/>
            <a:ext cx="37052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13" y="2103438"/>
            <a:ext cx="1581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1039813"/>
            <a:ext cx="247967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793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0724"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30725"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30726" name="CustomShape 4"/>
          <p:cNvCxnSpPr>
            <a:cxnSpLocks noChangeShapeType="1"/>
          </p:cNvCxnSpPr>
          <p:nvPr/>
        </p:nvCxnSpPr>
        <p:spPr bwMode="auto">
          <a:xfrm>
            <a:off x="6858000" y="2832100"/>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727" name="CustomShape 5"/>
          <p:cNvCxnSpPr>
            <a:cxnSpLocks noChangeShapeType="1"/>
          </p:cNvCxnSpPr>
          <p:nvPr/>
        </p:nvCxnSpPr>
        <p:spPr bwMode="auto">
          <a:xfrm>
            <a:off x="1982788" y="2816225"/>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728" name="TextShape 6"/>
          <p:cNvSpPr txBox="1">
            <a:spLocks noChangeArrowheads="1"/>
          </p:cNvSpPr>
          <p:nvPr/>
        </p:nvSpPr>
        <p:spPr bwMode="auto">
          <a:xfrm>
            <a:off x="434975" y="4646613"/>
            <a:ext cx="81153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200">
                <a:latin typeface="Arial" panose="020B0604020202020204" pitchFamily="34" charset="0"/>
              </a:rPr>
              <a:t>B</a:t>
            </a:r>
            <a:r>
              <a:rPr lang="zh-CN" altLang="en-US" sz="2200">
                <a:latin typeface="Arial" panose="020B0604020202020204" pitchFamily="34" charset="0"/>
              </a:rPr>
              <a:t>ased </a:t>
            </a:r>
            <a:r>
              <a:rPr lang="en-US" altLang="zh-CN" sz="2200">
                <a:latin typeface="Arial" panose="020B0604020202020204" pitchFamily="34" charset="0"/>
              </a:rPr>
              <a:t>on </a:t>
            </a:r>
            <a:r>
              <a:rPr lang="zh-CN" altLang="en-US" sz="2200">
                <a:latin typeface="Arial" panose="020B0604020202020204" pitchFamily="34" charset="0"/>
              </a:rPr>
              <a:t>bounded accumulation of noisy </a:t>
            </a:r>
            <a:r>
              <a:rPr lang="en-US" altLang="zh-CN" sz="2200">
                <a:latin typeface="Arial" panose="020B0604020202020204" pitchFamily="34" charset="0"/>
              </a:rPr>
              <a:t>sensory </a:t>
            </a:r>
            <a:r>
              <a:rPr lang="zh-CN" altLang="en-US" sz="2200">
                <a:latin typeface="Arial" panose="020B0604020202020204" pitchFamily="34" charset="0"/>
              </a:rPr>
              <a:t>evidence </a:t>
            </a:r>
          </a:p>
          <a:p>
            <a:pPr>
              <a:buFont typeface="Arial" panose="020B0604020202020204" pitchFamily="34" charset="0"/>
              <a:buChar char="•"/>
            </a:pPr>
            <a:r>
              <a:rPr lang="zh-CN" altLang="en-US" sz="2200">
                <a:latin typeface="Arial" panose="020B0604020202020204" pitchFamily="34" charset="0"/>
              </a:rPr>
              <a:t>Can capture both timing and accuracy of choices</a:t>
            </a:r>
          </a:p>
          <a:p>
            <a:pPr>
              <a:buFont typeface="Arial" panose="020B0604020202020204" pitchFamily="34" charset="0"/>
              <a:buChar char="•"/>
            </a:pPr>
            <a:r>
              <a:rPr lang="zh-CN" altLang="en-US" sz="2200">
                <a:latin typeface="Arial" panose="020B0604020202020204" pitchFamily="34" charset="0"/>
              </a:rPr>
              <a:t>With additional</a:t>
            </a:r>
            <a:r>
              <a:rPr lang="en-US" altLang="en-US" sz="2200">
                <a:latin typeface="Arial" panose="020B0604020202020204" pitchFamily="34" charset="0"/>
              </a:rPr>
              <a:t> parameters </a:t>
            </a:r>
            <a:r>
              <a:rPr lang="zh-CN" altLang="en-US" sz="2200">
                <a:latin typeface="Arial" panose="020B0604020202020204" pitchFamily="34" charset="0"/>
              </a:rPr>
              <a:t>can capture</a:t>
            </a:r>
            <a:r>
              <a:rPr lang="en-US" altLang="en-US" sz="2200">
                <a:latin typeface="Arial" panose="020B0604020202020204" pitchFamily="34" charset="0"/>
              </a:rPr>
              <a:t> diverse </a:t>
            </a:r>
            <a:r>
              <a:rPr lang="zh-CN" altLang="en-US" sz="2200">
                <a:latin typeface="Arial" panose="020B0604020202020204" pitchFamily="34" charset="0"/>
              </a:rPr>
              <a:t>effects </a:t>
            </a:r>
            <a:r>
              <a:rPr lang="en-US" altLang="en-US" sz="2200">
                <a:latin typeface="Arial" panose="020B0604020202020204" pitchFamily="34" charset="0"/>
              </a:rPr>
              <a:t>- very versatile!</a:t>
            </a:r>
            <a:endParaRPr lang="en-US" altLang="en-US">
              <a:latin typeface="Arial" panose="020B0604020202020204" pitchFamily="34" charset="0"/>
            </a:endParaRPr>
          </a:p>
        </p:txBody>
      </p:sp>
      <p:pic>
        <p:nvPicPr>
          <p:cNvPr id="30729"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8" y="1485900"/>
            <a:ext cx="51308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CustomShape 7"/>
          <p:cNvSpPr>
            <a:spLocks noChangeArrowheads="1"/>
          </p:cNvSpPr>
          <p:nvPr/>
        </p:nvSpPr>
        <p:spPr bwMode="auto">
          <a:xfrm>
            <a:off x="5761038" y="4116388"/>
            <a:ext cx="23304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solidFill>
                  <a:srgbClr val="000000"/>
                </a:solidFill>
              </a:rPr>
              <a:t>Smith &amp; Ratcliff 04</a:t>
            </a:r>
            <a:endParaRPr lang="en-US" altLang="en-US">
              <a:latin typeface="Arial" panose="020B0604020202020204" pitchFamily="34" charset="0"/>
            </a:endParaRPr>
          </a:p>
        </p:txBody>
      </p:sp>
    </p:spTree>
    <p:extLst>
      <p:ext uri="{BB962C8B-B14F-4D97-AF65-F5344CB8AC3E}">
        <p14:creationId xmlns:p14="http://schemas.microsoft.com/office/powerpoint/2010/main" val="3064260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3"/>
          <p:cNvSpPr txBox="1">
            <a:spLocks noChangeArrowheads="1"/>
          </p:cNvSpPr>
          <p:nvPr/>
        </p:nvSpPr>
        <p:spPr bwMode="auto">
          <a:xfrm>
            <a:off x="146050" y="1323975"/>
            <a:ext cx="8667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en-US" sz="2800"/>
              <a:t>Consider a decision about noisy visual information</a:t>
            </a:r>
          </a:p>
        </p:txBody>
      </p:sp>
      <p:pic>
        <p:nvPicPr>
          <p:cNvPr id="32770" name="Picture 6"/>
          <p:cNvPicPr>
            <a:picLocks noChangeAspect="1" noChangeArrowheads="1"/>
          </p:cNvPicPr>
          <p:nvPr/>
        </p:nvPicPr>
        <p:blipFill>
          <a:blip r:embed="rId2">
            <a:extLst>
              <a:ext uri="{28A0092B-C50C-407E-A947-70E740481C1C}">
                <a14:useLocalDpi xmlns:a14="http://schemas.microsoft.com/office/drawing/2010/main" val="0"/>
              </a:ext>
            </a:extLst>
          </a:blip>
          <a:srcRect l="-5" t="34904" r="49927" b="39833"/>
          <a:stretch>
            <a:fillRect/>
          </a:stretch>
        </p:blipFill>
        <p:spPr bwMode="auto">
          <a:xfrm>
            <a:off x="2306638" y="2563813"/>
            <a:ext cx="417353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3593992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4" name="Picture 7"/>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3796" name="TextBox 1"/>
          <p:cNvSpPr txBox="1">
            <a:spLocks noChangeArrowheads="1"/>
          </p:cNvSpPr>
          <p:nvPr/>
        </p:nvSpPr>
        <p:spPr bwMode="auto">
          <a:xfrm>
            <a:off x="4683125" y="3195638"/>
            <a:ext cx="2085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t>"Decision variable"</a:t>
            </a:r>
          </a:p>
        </p:txBody>
      </p:sp>
      <p:cxnSp>
        <p:nvCxnSpPr>
          <p:cNvPr id="3" name="Straight Arrow Connector 2"/>
          <p:cNvCxnSpPr/>
          <p:nvPr/>
        </p:nvCxnSpPr>
        <p:spPr>
          <a:xfrm flipH="1">
            <a:off x="1798638" y="3411538"/>
            <a:ext cx="2808287" cy="149225"/>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196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62013" y="2638425"/>
            <a:ext cx="1000125" cy="32019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4820" name="TextBox 8"/>
          <p:cNvSpPr txBox="1">
            <a:spLocks noChangeArrowheads="1"/>
          </p:cNvSpPr>
          <p:nvPr/>
        </p:nvSpPr>
        <p:spPr bwMode="auto">
          <a:xfrm>
            <a:off x="2295525" y="4162425"/>
            <a:ext cx="3197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0070C0"/>
                </a:solidFill>
              </a:rPr>
              <a:t>Sequentially sampling sensory evidence</a:t>
            </a:r>
          </a:p>
        </p:txBody>
      </p:sp>
      <p:sp>
        <p:nvSpPr>
          <p:cNvPr id="34821"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209152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07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0725"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0727" name="Straight Arrow Connector 5"/>
          <p:cNvCxnSpPr>
            <a:cxnSpLocks noChangeShapeType="1"/>
            <a:stCxn id="30724"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072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4" descr="Zeynep EE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Tree>
    <p:extLst>
      <p:ext uri="{BB962C8B-B14F-4D97-AF65-F5344CB8AC3E}">
        <p14:creationId xmlns:p14="http://schemas.microsoft.com/office/powerpoint/2010/main" val="4029612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862138" y="2638425"/>
            <a:ext cx="1001712" cy="3201988"/>
          </a:xfrm>
          <a:prstGeom prst="rect">
            <a:avLst/>
          </a:prstGeom>
          <a:solidFill>
            <a:srgbClr val="00B05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5844" name="TextBox 8"/>
          <p:cNvSpPr txBox="1">
            <a:spLocks noChangeArrowheads="1"/>
          </p:cNvSpPr>
          <p:nvPr/>
        </p:nvSpPr>
        <p:spPr bwMode="auto">
          <a:xfrm>
            <a:off x="3295650" y="4162425"/>
            <a:ext cx="3198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00B050"/>
                </a:solidFill>
              </a:rPr>
              <a:t>Boundary reached – make response</a:t>
            </a:r>
          </a:p>
        </p:txBody>
      </p:sp>
      <p:sp>
        <p:nvSpPr>
          <p:cNvPr id="3584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3709754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8"/>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562100" y="2160588"/>
            <a:ext cx="2097088" cy="528637"/>
          </a:xfrm>
          <a:prstGeom prst="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13" name="Rectangle 12"/>
          <p:cNvSpPr/>
          <p:nvPr/>
        </p:nvSpPr>
        <p:spPr>
          <a:xfrm>
            <a:off x="1562100" y="3832225"/>
            <a:ext cx="2097088" cy="285750"/>
          </a:xfrm>
          <a:prstGeom prst="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6869" name="TextBox 13"/>
          <p:cNvSpPr txBox="1">
            <a:spLocks noChangeArrowheads="1"/>
          </p:cNvSpPr>
          <p:nvPr/>
        </p:nvSpPr>
        <p:spPr bwMode="auto">
          <a:xfrm>
            <a:off x="3835400" y="2946400"/>
            <a:ext cx="2098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FFC000"/>
                </a:solidFill>
              </a:rPr>
              <a:t>Joint distribution of response time and accuracy</a:t>
            </a:r>
          </a:p>
        </p:txBody>
      </p:sp>
      <p:sp>
        <p:nvSpPr>
          <p:cNvPr id="36870"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1357455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7"/>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2" name="Group 11"/>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2" name="TextBox 13"/>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3789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 name="TextBox 2"/>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rPr>
              <a:t>decision </a:t>
            </a:r>
            <a:r>
              <a:rPr lang="en-IE" dirty="0">
                <a:latin typeface="Calibri" pitchFamily="32" charset="0"/>
                <a:ea typeface="ＭＳ Ｐゴシック" pitchFamily="32" charset="-128"/>
              </a:rPr>
              <a:t>bound </a:t>
            </a: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Tree>
    <p:extLst>
      <p:ext uri="{BB962C8B-B14F-4D97-AF65-F5344CB8AC3E}">
        <p14:creationId xmlns:p14="http://schemas.microsoft.com/office/powerpoint/2010/main" val="4040775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6"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4" name="Left Brace 13"/>
          <p:cNvSpPr/>
          <p:nvPr/>
        </p:nvSpPr>
        <p:spPr>
          <a:xfrm>
            <a:off x="531813" y="2635250"/>
            <a:ext cx="385762" cy="120967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IE" altLang="x-none" noProof="1"/>
          </a:p>
        </p:txBody>
      </p:sp>
      <p:sp>
        <p:nvSpPr>
          <p:cNvPr id="15" name="Arrow: Right 14"/>
          <p:cNvSpPr/>
          <p:nvPr/>
        </p:nvSpPr>
        <p:spPr>
          <a:xfrm>
            <a:off x="4164013" y="4006850"/>
            <a:ext cx="258762" cy="131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8919"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rPr>
              <a:t>decision </a:t>
            </a:r>
            <a:r>
              <a:rPr lang="en-IE" dirty="0">
                <a:latin typeface="Calibri" pitchFamily="32" charset="0"/>
                <a:ea typeface="ＭＳ Ｐゴシック" pitchFamily="32" charset="-128"/>
              </a:rPr>
              <a:t>bound </a:t>
            </a: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38921" name="TextBox 2"/>
          <p:cNvSpPr txBox="1">
            <a:spLocks noChangeArrowheads="1"/>
          </p:cNvSpPr>
          <p:nvPr/>
        </p:nvSpPr>
        <p:spPr bwMode="auto">
          <a:xfrm>
            <a:off x="4364038" y="5613400"/>
            <a:ext cx="4383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How cautious? (Speed-accuracy tradeoff)</a:t>
            </a:r>
          </a:p>
        </p:txBody>
      </p:sp>
    </p:spTree>
    <p:extLst>
      <p:ext uri="{BB962C8B-B14F-4D97-AF65-F5344CB8AC3E}">
        <p14:creationId xmlns:p14="http://schemas.microsoft.com/office/powerpoint/2010/main" val="1029944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0"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3" name="Left Brace 12"/>
          <p:cNvSpPr/>
          <p:nvPr/>
        </p:nvSpPr>
        <p:spPr>
          <a:xfrm>
            <a:off x="531813" y="3074988"/>
            <a:ext cx="385762" cy="76993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IE" altLang="x-none" noProof="1"/>
          </a:p>
        </p:txBody>
      </p:sp>
      <p:sp>
        <p:nvSpPr>
          <p:cNvPr id="14" name="Arrow: Right 13"/>
          <p:cNvSpPr/>
          <p:nvPr/>
        </p:nvSpPr>
        <p:spPr>
          <a:xfrm>
            <a:off x="4164013" y="4325938"/>
            <a:ext cx="258762" cy="13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994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39945" name="TextBox 2"/>
          <p:cNvSpPr txBox="1">
            <a:spLocks noChangeArrowheads="1"/>
          </p:cNvSpPr>
          <p:nvPr/>
        </p:nvSpPr>
        <p:spPr bwMode="auto">
          <a:xfrm>
            <a:off x="4364038" y="5613400"/>
            <a:ext cx="32527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Decision bias, e.g. prior/payoff</a:t>
            </a:r>
          </a:p>
        </p:txBody>
      </p:sp>
    </p:spTree>
    <p:extLst>
      <p:ext uri="{BB962C8B-B14F-4D97-AF65-F5344CB8AC3E}">
        <p14:creationId xmlns:p14="http://schemas.microsoft.com/office/powerpoint/2010/main" val="3622495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11" name="TextBox 10"/>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0965"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4" name="Arrow: Right 13"/>
          <p:cNvSpPr/>
          <p:nvPr/>
        </p:nvSpPr>
        <p:spPr>
          <a:xfrm>
            <a:off x="4164013" y="4583113"/>
            <a:ext cx="258762" cy="1317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cxnSp>
        <p:nvCxnSpPr>
          <p:cNvPr id="16" name="Straight Arrow Connector 15"/>
          <p:cNvCxnSpPr/>
          <p:nvPr/>
        </p:nvCxnSpPr>
        <p:spPr>
          <a:xfrm flipV="1">
            <a:off x="1127125" y="2879725"/>
            <a:ext cx="349250" cy="2651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968"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40969" name="TextBox 2"/>
          <p:cNvSpPr txBox="1">
            <a:spLocks noChangeArrowheads="1"/>
          </p:cNvSpPr>
          <p:nvPr/>
        </p:nvSpPr>
        <p:spPr bwMode="auto">
          <a:xfrm>
            <a:off x="4364038" y="5613400"/>
            <a:ext cx="47418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Expectation of the noisy evidence (i.e. mean)</a:t>
            </a:r>
          </a:p>
          <a:p>
            <a:r>
              <a:rPr lang="en-US" altLang="en-IE">
                <a:solidFill>
                  <a:srgbClr val="FF0000"/>
                </a:solidFill>
              </a:rPr>
              <a:t>-&gt; average rate of rise of D.V.</a:t>
            </a:r>
          </a:p>
        </p:txBody>
      </p:sp>
    </p:spTree>
    <p:extLst>
      <p:ext uri="{BB962C8B-B14F-4D97-AF65-F5344CB8AC3E}">
        <p14:creationId xmlns:p14="http://schemas.microsoft.com/office/powerpoint/2010/main" val="4256991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8"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3" name="Arrow: Right 12"/>
          <p:cNvSpPr/>
          <p:nvPr/>
        </p:nvSpPr>
        <p:spPr>
          <a:xfrm>
            <a:off x="4164013" y="4876800"/>
            <a:ext cx="258762" cy="13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15" name="Rectangle 14"/>
          <p:cNvSpPr/>
          <p:nvPr/>
        </p:nvSpPr>
        <p:spPr>
          <a:xfrm>
            <a:off x="762000" y="1925638"/>
            <a:ext cx="357188" cy="1228725"/>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6" name="Rectangle 15"/>
          <p:cNvSpPr/>
          <p:nvPr/>
        </p:nvSpPr>
        <p:spPr>
          <a:xfrm>
            <a:off x="1990725" y="1936750"/>
            <a:ext cx="466725" cy="1228725"/>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7" name="Rectangle 16"/>
          <p:cNvSpPr/>
          <p:nvPr/>
        </p:nvSpPr>
        <p:spPr>
          <a:xfrm>
            <a:off x="536575" y="3327400"/>
            <a:ext cx="436563" cy="101600"/>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8" name="Rectangle 17"/>
          <p:cNvSpPr/>
          <p:nvPr/>
        </p:nvSpPr>
        <p:spPr>
          <a:xfrm>
            <a:off x="2393950" y="3335338"/>
            <a:ext cx="465138" cy="101600"/>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41994"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1996" name="TextBox 3"/>
          <p:cNvSpPr txBox="1">
            <a:spLocks noChangeArrowheads="1"/>
          </p:cNvSpPr>
          <p:nvPr/>
        </p:nvSpPr>
        <p:spPr bwMode="auto">
          <a:xfrm>
            <a:off x="4364038" y="5613400"/>
            <a:ext cx="44243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IE">
                <a:solidFill>
                  <a:srgbClr val="FF0000"/>
                </a:solidFill>
              </a:rPr>
              <a:t>Additive delays due to things other than the deliberative decision process</a:t>
            </a:r>
          </a:p>
        </p:txBody>
      </p:sp>
    </p:spTree>
    <p:extLst>
      <p:ext uri="{BB962C8B-B14F-4D97-AF65-F5344CB8AC3E}">
        <p14:creationId xmlns:p14="http://schemas.microsoft.com/office/powerpoint/2010/main" val="188561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8"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43012"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4301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3015" name="TextBox 2"/>
          <p:cNvSpPr txBox="1">
            <a:spLocks noChangeArrowheads="1"/>
          </p:cNvSpPr>
          <p:nvPr/>
        </p:nvSpPr>
        <p:spPr bwMode="auto">
          <a:xfrm>
            <a:off x="4513263" y="5172075"/>
            <a:ext cx="4279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IE"/>
              <a:t>Can also add </a:t>
            </a:r>
            <a:r>
              <a:rPr lang="en-US" altLang="en-IE">
                <a:sym typeface="SimSun" panose="02010600030101010101" pitchFamily="2" charset="-122"/>
              </a:rPr>
              <a:t>parameters for </a:t>
            </a:r>
            <a:r>
              <a:rPr lang="en-US" altLang="en-IE"/>
              <a:t>trial-to-trial variability in:</a:t>
            </a:r>
          </a:p>
          <a:p>
            <a:r>
              <a:rPr lang="en-US" altLang="en-IE"/>
              <a:t>- starting point (produces fast errors)</a:t>
            </a:r>
          </a:p>
          <a:p>
            <a:r>
              <a:rPr lang="en-US" altLang="en-IE"/>
              <a:t>- drift rate (produces slow errors)</a:t>
            </a:r>
          </a:p>
          <a:p>
            <a:r>
              <a:rPr lang="en-US" altLang="en-IE"/>
              <a:t>- nondecision time (shape of RT dist.)</a:t>
            </a:r>
          </a:p>
        </p:txBody>
      </p:sp>
    </p:spTree>
    <p:extLst>
      <p:ext uri="{BB962C8B-B14F-4D97-AF65-F5344CB8AC3E}">
        <p14:creationId xmlns:p14="http://schemas.microsoft.com/office/powerpoint/2010/main" val="1781441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1798638"/>
            <a:ext cx="7123113"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1"/>
          <p:cNvSpPr txBox="1">
            <a:spLocks noChangeArrowheads="1"/>
          </p:cNvSpPr>
          <p:nvPr/>
        </p:nvSpPr>
        <p:spPr bwMode="auto">
          <a:xfrm>
            <a:off x="6856413" y="6451600"/>
            <a:ext cx="22494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IE" sz="1600"/>
              <a:t>Gold &amp; Shadlen (2007)</a:t>
            </a:r>
          </a:p>
        </p:txBody>
      </p:sp>
      <p:sp>
        <p:nvSpPr>
          <p:cNvPr id="4403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a:t>
            </a:r>
            <a:r>
              <a:rPr lang="zh-CN" altLang="en-US" sz="3200">
                <a:solidFill>
                  <a:srgbClr val="000000"/>
                </a:solidFill>
              </a:rPr>
              <a:t>- easily re-cast as a RACE</a:t>
            </a:r>
          </a:p>
        </p:txBody>
      </p:sp>
    </p:spTree>
    <p:extLst>
      <p:ext uri="{BB962C8B-B14F-4D97-AF65-F5344CB8AC3E}">
        <p14:creationId xmlns:p14="http://schemas.microsoft.com/office/powerpoint/2010/main" val="3753149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525463"/>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Shape 1"/>
          <p:cNvSpPr txBox="1">
            <a:spLocks noChangeArrowheads="1"/>
          </p:cNvSpPr>
          <p:nvPr/>
        </p:nvSpPr>
        <p:spPr bwMode="auto">
          <a:xfrm>
            <a:off x="549275" y="182563"/>
            <a:ext cx="82296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Linear Ballistic Accumulator Model</a:t>
            </a:r>
            <a:endParaRPr lang="en-US" altLang="en-US">
              <a:latin typeface="Arial" panose="020B0604020202020204" pitchFamily="34" charset="0"/>
            </a:endParaRPr>
          </a:p>
        </p:txBody>
      </p:sp>
      <p:sp>
        <p:nvSpPr>
          <p:cNvPr id="45060" name="CustomShape 2"/>
          <p:cNvSpPr>
            <a:spLocks noChangeArrowheads="1"/>
          </p:cNvSpPr>
          <p:nvPr/>
        </p:nvSpPr>
        <p:spPr bwMode="auto">
          <a:xfrm>
            <a:off x="192088" y="1819275"/>
            <a:ext cx="1779587" cy="938213"/>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45061" name="CustomShape 3"/>
          <p:cNvSpPr>
            <a:spLocks noChangeArrowheads="1"/>
          </p:cNvSpPr>
          <p:nvPr/>
        </p:nvSpPr>
        <p:spPr bwMode="auto">
          <a:xfrm>
            <a:off x="7593013" y="1787525"/>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45062" name="CustomShape 4"/>
          <p:cNvCxnSpPr>
            <a:cxnSpLocks noChangeShapeType="1"/>
          </p:cNvCxnSpPr>
          <p:nvPr/>
        </p:nvCxnSpPr>
        <p:spPr bwMode="auto">
          <a:xfrm>
            <a:off x="6858000" y="2297113"/>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5063" name="CustomShape 5"/>
          <p:cNvCxnSpPr>
            <a:cxnSpLocks noChangeShapeType="1"/>
          </p:cNvCxnSpPr>
          <p:nvPr/>
        </p:nvCxnSpPr>
        <p:spPr bwMode="auto">
          <a:xfrm>
            <a:off x="1982788" y="2281238"/>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5064" name="TextShape 2"/>
          <p:cNvSpPr txBox="1">
            <a:spLocks noChangeArrowheads="1"/>
          </p:cNvSpPr>
          <p:nvPr/>
        </p:nvSpPr>
        <p:spPr bwMode="auto">
          <a:xfrm>
            <a:off x="549275" y="3562350"/>
            <a:ext cx="82296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r>
              <a:rPr lang="en-US" altLang="en-US" dirty="0">
                <a:solidFill>
                  <a:srgbClr val="000000"/>
                </a:solidFill>
              </a:rPr>
              <a:t> </a:t>
            </a:r>
            <a:r>
              <a:rPr lang="zh-CN" altLang="en-US" dirty="0">
                <a:solidFill>
                  <a:srgbClr val="000000"/>
                </a:solidFill>
              </a:rPr>
              <a:t>T</a:t>
            </a:r>
            <a:r>
              <a:rPr lang="en-US" altLang="en-US" dirty="0">
                <a:solidFill>
                  <a:srgbClr val="000000"/>
                </a:solidFill>
              </a:rPr>
              <a:t>wo ballistic, competing accumulators, one for each alternative and the one to first reach response threshold “wins,” i.e. determines the action that is made.</a:t>
            </a:r>
          </a:p>
          <a:p>
            <a:pPr>
              <a:buFont typeface="Arial" panose="020B0604020202020204" pitchFamily="34" charset="0"/>
              <a:buChar char="•"/>
            </a:pPr>
            <a:r>
              <a:rPr lang="en-US" altLang="en-US" dirty="0">
                <a:solidFill>
                  <a:srgbClr val="000000"/>
                </a:solidFill>
              </a:rPr>
              <a:t> </a:t>
            </a:r>
            <a:r>
              <a:rPr lang="zh-CN" altLang="en-US" dirty="0">
                <a:solidFill>
                  <a:srgbClr val="000000"/>
                </a:solidFill>
              </a:rPr>
              <a:t>C</a:t>
            </a:r>
            <a:r>
              <a:rPr lang="en-US" altLang="en-US" dirty="0">
                <a:solidFill>
                  <a:srgbClr val="000000"/>
                </a:solidFill>
              </a:rPr>
              <a:t>an account for </a:t>
            </a:r>
            <a:r>
              <a:rPr lang="zh-CN" altLang="en-US" dirty="0">
                <a:solidFill>
                  <a:srgbClr val="000000"/>
                </a:solidFill>
              </a:rPr>
              <a:t>all major effects the DDM can capture</a:t>
            </a:r>
            <a:r>
              <a:rPr lang="en-US" altLang="en-US" dirty="0">
                <a:solidFill>
                  <a:srgbClr val="000000"/>
                </a:solidFill>
              </a:rPr>
              <a:t>:</a:t>
            </a:r>
          </a:p>
          <a:p>
            <a:pPr>
              <a:buFont typeface="Arial" panose="020B0604020202020204" pitchFamily="34" charset="0"/>
              <a:buChar char="•"/>
            </a:pPr>
            <a:r>
              <a:rPr lang="en-US" altLang="en-US" dirty="0">
                <a:solidFill>
                  <a:srgbClr val="000000"/>
                </a:solidFill>
              </a:rPr>
              <a:t> How “cautious” responding works, where accuracy is improved at the expense of response speed.</a:t>
            </a:r>
          </a:p>
          <a:p>
            <a:pPr>
              <a:buFont typeface="Arial" panose="020B0604020202020204" pitchFamily="34" charset="0"/>
              <a:buChar char="•"/>
            </a:pPr>
            <a:r>
              <a:rPr lang="en-US" altLang="en-US" dirty="0">
                <a:solidFill>
                  <a:srgbClr val="000000"/>
                </a:solidFill>
              </a:rPr>
              <a:t> How biases are implemented, due to prior information or reward expectancy.</a:t>
            </a:r>
          </a:p>
          <a:p>
            <a:pPr>
              <a:buFont typeface="Arial" panose="020B0604020202020204" pitchFamily="34" charset="0"/>
              <a:buChar char="•"/>
            </a:pPr>
            <a:r>
              <a:rPr lang="en-US" altLang="en-US" dirty="0">
                <a:solidFill>
                  <a:srgbClr val="000000"/>
                </a:solidFill>
              </a:rPr>
              <a:t> How errors in some circumstances are faster than correct responses, and in others are slower.</a:t>
            </a:r>
          </a:p>
          <a:p>
            <a:pPr>
              <a:buFont typeface="Arial" panose="020B0604020202020204" pitchFamily="34" charset="0"/>
              <a:buChar char="•"/>
            </a:pPr>
            <a:r>
              <a:rPr lang="en-US" altLang="en-US" dirty="0">
                <a:solidFill>
                  <a:srgbClr val="000000"/>
                </a:solidFill>
              </a:rPr>
              <a:t> </a:t>
            </a:r>
            <a:r>
              <a:rPr lang="zh-CN" altLang="en-US" dirty="0">
                <a:solidFill>
                  <a:srgbClr val="000000"/>
                </a:solidFill>
              </a:rPr>
              <a:t>But is simpler and easier to implement</a:t>
            </a:r>
          </a:p>
          <a:p>
            <a:pPr>
              <a:buFont typeface="Arial" panose="020B0604020202020204" pitchFamily="34" charset="0"/>
              <a:buChar char="•"/>
            </a:pPr>
            <a:endParaRPr lang="en-US" altLang="en-US" dirty="0"/>
          </a:p>
          <a:p>
            <a:r>
              <a:rPr lang="zh-CN" altLang="en-US" sz="1000" dirty="0"/>
              <a:t>								</a:t>
            </a:r>
            <a:r>
              <a:rPr lang="zh-CN" altLang="en-US" dirty="0"/>
              <a:t>			Brown &amp; Heathcote (2008)</a:t>
            </a:r>
          </a:p>
          <a:p>
            <a:pPr>
              <a:buFont typeface="Arial" panose="020B0604020202020204" pitchFamily="34" charset="0"/>
              <a:buChar char="•"/>
            </a:pPr>
            <a:endParaRPr lang="en-US" altLang="en-US" dirty="0"/>
          </a:p>
          <a:p>
            <a:pPr>
              <a:buFont typeface="Arial" panose="020B0604020202020204" pitchFamily="34" charset="0"/>
              <a:buChar char="•"/>
            </a:pPr>
            <a:endParaRPr lang="en-US" altLang="en-US" dirty="0"/>
          </a:p>
          <a:p>
            <a:pPr>
              <a:buFont typeface="Arial" panose="020B0604020202020204" pitchFamily="34" charset="0"/>
              <a:buChar char="•"/>
            </a:pPr>
            <a:endParaRPr lang="en-US" altLang="en-US" dirty="0"/>
          </a:p>
          <a:p>
            <a:pPr>
              <a:buFont typeface="Arial" panose="020B0604020202020204" pitchFamily="34" charset="0"/>
              <a:buChar char="•"/>
            </a:pPr>
            <a:endParaRPr lang="zh-CN" altLang="en-US" dirty="0"/>
          </a:p>
        </p:txBody>
      </p:sp>
      <p:pic>
        <p:nvPicPr>
          <p:cNvPr id="4506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1216025"/>
            <a:ext cx="5300662"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57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277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2773"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2775" name="Straight Arrow Connector 5"/>
          <p:cNvCxnSpPr>
            <a:cxnSpLocks noChangeShapeType="1"/>
            <a:stCxn id="32772"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277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495800"/>
            <a:ext cx="21971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4" descr="Zeynep EE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3"/>
          <p:cNvPicPr>
            <a:picLocks noChangeAspect="1" noChangeArrowheads="1"/>
          </p:cNvPicPr>
          <p:nvPr/>
        </p:nvPicPr>
        <p:blipFill>
          <a:blip r:embed="rId9">
            <a:extLst>
              <a:ext uri="{28A0092B-C50C-407E-A947-70E740481C1C}">
                <a14:useLocalDpi xmlns:a14="http://schemas.microsoft.com/office/drawing/2010/main" val="0"/>
              </a:ext>
            </a:extLst>
          </a:blip>
          <a:srcRect l="5287" t="6966" r="5814" b="2325"/>
          <a:stretch>
            <a:fillRect/>
          </a:stretch>
        </p:blipFill>
        <p:spPr bwMode="auto">
          <a:xfrm>
            <a:off x="5562600" y="4032250"/>
            <a:ext cx="33401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
        <p:nvSpPr>
          <p:cNvPr id="32781" name="TextBox 20"/>
          <p:cNvSpPr txBox="1">
            <a:spLocks noChangeArrowheads="1"/>
          </p:cNvSpPr>
          <p:nvPr/>
        </p:nvSpPr>
        <p:spPr bwMode="auto">
          <a:xfrm>
            <a:off x="5811034" y="3649663"/>
            <a:ext cx="3259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dirty="0"/>
              <a:t>Event-related potential (ERP)</a:t>
            </a:r>
          </a:p>
        </p:txBody>
      </p:sp>
      <p:sp>
        <p:nvSpPr>
          <p:cNvPr id="32782" name="TextBox 21"/>
          <p:cNvSpPr txBox="1">
            <a:spLocks noChangeArrowheads="1"/>
          </p:cNvSpPr>
          <p:nvPr/>
        </p:nvSpPr>
        <p:spPr bwMode="auto">
          <a:xfrm>
            <a:off x="203200" y="4105275"/>
            <a:ext cx="1944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t>Sensory stimulus</a:t>
            </a:r>
          </a:p>
        </p:txBody>
      </p:sp>
      <p:sp>
        <p:nvSpPr>
          <p:cNvPr id="32783" name="Right Arrow 23"/>
          <p:cNvSpPr>
            <a:spLocks noChangeArrowheads="1"/>
          </p:cNvSpPr>
          <p:nvPr/>
        </p:nvSpPr>
        <p:spPr bwMode="auto">
          <a:xfrm>
            <a:off x="2687638" y="5226050"/>
            <a:ext cx="312737" cy="228600"/>
          </a:xfrm>
          <a:prstGeom prst="rightArrow">
            <a:avLst>
              <a:gd name="adj1" fmla="val 50000"/>
              <a:gd name="adj2" fmla="val 50010"/>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2784" name="Right Arrow 41"/>
          <p:cNvSpPr>
            <a:spLocks noChangeArrowheads="1"/>
          </p:cNvSpPr>
          <p:nvPr/>
        </p:nvSpPr>
        <p:spPr bwMode="auto">
          <a:xfrm>
            <a:off x="4887913" y="4906963"/>
            <a:ext cx="311150" cy="228600"/>
          </a:xfrm>
          <a:prstGeom prst="rightArrow">
            <a:avLst>
              <a:gd name="adj1" fmla="val 50000"/>
              <a:gd name="adj2" fmla="val 49756"/>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2785" name="TextBox 24"/>
          <p:cNvSpPr txBox="1">
            <a:spLocks noChangeArrowheads="1"/>
          </p:cNvSpPr>
          <p:nvPr/>
        </p:nvSpPr>
        <p:spPr bwMode="auto">
          <a:xfrm>
            <a:off x="5441950" y="3790950"/>
            <a:ext cx="47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latin typeface="Symbol" panose="05050102010706020507" pitchFamily="18" charset="2"/>
              </a:rPr>
              <a:t>m</a:t>
            </a:r>
            <a:r>
              <a:rPr lang="en-IE" altLang="en-US" sz="2000"/>
              <a:t>V</a:t>
            </a:r>
          </a:p>
        </p:txBody>
      </p:sp>
      <p:sp>
        <p:nvSpPr>
          <p:cNvPr id="32786" name="TextBox 25"/>
          <p:cNvSpPr txBox="1">
            <a:spLocks noChangeArrowheads="1"/>
          </p:cNvSpPr>
          <p:nvPr/>
        </p:nvSpPr>
        <p:spPr bwMode="auto">
          <a:xfrm>
            <a:off x="6781800" y="6596063"/>
            <a:ext cx="1201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1600"/>
              <a:t>Time (msec)</a:t>
            </a:r>
          </a:p>
        </p:txBody>
      </p:sp>
      <p:sp>
        <p:nvSpPr>
          <p:cNvPr id="32787" name="TextBox 27"/>
          <p:cNvSpPr txBox="1">
            <a:spLocks noChangeArrowheads="1"/>
          </p:cNvSpPr>
          <p:nvPr/>
        </p:nvSpPr>
        <p:spPr bwMode="auto">
          <a:xfrm>
            <a:off x="7708900" y="5199063"/>
            <a:ext cx="1044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a:t>Average</a:t>
            </a:r>
          </a:p>
        </p:txBody>
      </p:sp>
      <p:sp>
        <p:nvSpPr>
          <p:cNvPr id="30" name="TextBox 29"/>
          <p:cNvSpPr txBox="1"/>
          <p:nvPr/>
        </p:nvSpPr>
        <p:spPr>
          <a:xfrm>
            <a:off x="7016750" y="4506913"/>
            <a:ext cx="1382713" cy="400050"/>
          </a:xfrm>
          <a:prstGeom prst="rect">
            <a:avLst/>
          </a:prstGeom>
          <a:noFill/>
        </p:spPr>
        <p:txBody>
          <a:bodyPr wrap="none">
            <a:spAutoFit/>
          </a:bodyPr>
          <a:lstStyle/>
          <a:p>
            <a:pPr>
              <a:buClr>
                <a:srgbClr val="000000"/>
              </a:buClr>
              <a:buSzPct val="100000"/>
              <a:buFont typeface="Times New Roman" pitchFamily="18" charset="0"/>
              <a:buNone/>
              <a:defRPr/>
            </a:pPr>
            <a:r>
              <a:rPr lang="en-IE" sz="2000" dirty="0">
                <a:solidFill>
                  <a:schemeClr val="accent1">
                    <a:lumMod val="20000"/>
                    <a:lumOff val="80000"/>
                  </a:schemeClr>
                </a:solidFill>
                <a:ea typeface="ＭＳ Ｐゴシック" charset="0"/>
              </a:rPr>
              <a:t>Single trials</a:t>
            </a:r>
          </a:p>
        </p:txBody>
      </p:sp>
      <p:cxnSp>
        <p:nvCxnSpPr>
          <p:cNvPr id="32789" name="Straight Arrow Connector 33"/>
          <p:cNvCxnSpPr>
            <a:cxnSpLocks noChangeShapeType="1"/>
          </p:cNvCxnSpPr>
          <p:nvPr/>
        </p:nvCxnSpPr>
        <p:spPr bwMode="auto">
          <a:xfrm flipV="1">
            <a:off x="6934200" y="5524500"/>
            <a:ext cx="0" cy="19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4034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2073275" y="60325"/>
            <a:ext cx="5038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E" altLang="en-US" sz="2400" b="1"/>
              <a:t>Models of perceptual decision making</a:t>
            </a:r>
          </a:p>
        </p:txBody>
      </p:sp>
      <p:sp>
        <p:nvSpPr>
          <p:cNvPr id="5123" name="TextBox 5"/>
          <p:cNvSpPr txBox="1">
            <a:spLocks noChangeArrowheads="1"/>
          </p:cNvSpPr>
          <p:nvPr/>
        </p:nvSpPr>
        <p:spPr bwMode="auto">
          <a:xfrm>
            <a:off x="396875" y="7181850"/>
            <a:ext cx="8755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IE" altLang="en-US" sz="1800" b="1"/>
              <a:t>Alternative model variants  </a:t>
            </a:r>
            <a:r>
              <a:rPr lang="en-IE" altLang="en-US" sz="1800" b="1">
                <a:sym typeface="Wingdings" panose="05000000000000000000" pitchFamily="2" charset="2"/>
              </a:rPr>
              <a:t> </a:t>
            </a:r>
            <a:r>
              <a:rPr lang="en-IE" altLang="en-US" sz="1800" b="1"/>
              <a:t>Equivocal behavioural fit, </a:t>
            </a:r>
            <a:r>
              <a:rPr lang="en-IE" altLang="en-US" sz="1800" b="1" i="1"/>
              <a:t>conflicting interpretations</a:t>
            </a:r>
          </a:p>
        </p:txBody>
      </p:sp>
      <p:sp>
        <p:nvSpPr>
          <p:cNvPr id="5124" name="TextBox 5"/>
          <p:cNvSpPr txBox="1">
            <a:spLocks noChangeArrowheads="1"/>
          </p:cNvSpPr>
          <p:nvPr/>
        </p:nvSpPr>
        <p:spPr bwMode="auto">
          <a:xfrm>
            <a:off x="44450" y="6323013"/>
            <a:ext cx="9080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IE" altLang="en-US" sz="2400" b="1">
                <a:solidFill>
                  <a:srgbClr val="C00000"/>
                </a:solidFill>
                <a:sym typeface="Wingdings" panose="05000000000000000000" pitchFamily="2" charset="2"/>
              </a:rPr>
              <a:t>WHEN and WHY do we employ these strategies</a:t>
            </a:r>
            <a:r>
              <a:rPr lang="en-IE" altLang="en-US" sz="2400" b="1">
                <a:solidFill>
                  <a:srgbClr val="C00000"/>
                </a:solidFill>
              </a:rPr>
              <a:t> ?</a:t>
            </a:r>
          </a:p>
        </p:txBody>
      </p:sp>
      <p:sp>
        <p:nvSpPr>
          <p:cNvPr id="5125" name="TextBox 5"/>
          <p:cNvSpPr txBox="1">
            <a:spLocks noChangeArrowheads="1"/>
          </p:cNvSpPr>
          <p:nvPr/>
        </p:nvSpPr>
        <p:spPr bwMode="auto">
          <a:xfrm>
            <a:off x="23813" y="1006475"/>
            <a:ext cx="1935162"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Direct</a:t>
            </a:r>
          </a:p>
          <a:p>
            <a:pPr algn="ctr">
              <a:lnSpc>
                <a:spcPct val="100000"/>
              </a:lnSpc>
              <a:spcBef>
                <a:spcPct val="0"/>
              </a:spcBef>
              <a:buFontTx/>
              <a:buNone/>
            </a:pPr>
            <a:r>
              <a:rPr lang="en-IE" altLang="en-US" sz="2000"/>
              <a:t>Neurophysiology</a:t>
            </a:r>
          </a:p>
        </p:txBody>
      </p:sp>
      <p:grpSp>
        <p:nvGrpSpPr>
          <p:cNvPr id="5126" name="Group 7"/>
          <p:cNvGrpSpPr>
            <a:grpSpLocks/>
          </p:cNvGrpSpPr>
          <p:nvPr/>
        </p:nvGrpSpPr>
        <p:grpSpPr bwMode="auto">
          <a:xfrm>
            <a:off x="2720975" y="1187450"/>
            <a:ext cx="3751263" cy="2341563"/>
            <a:chOff x="2517772" y="1360515"/>
            <a:chExt cx="3751229" cy="2341775"/>
          </a:xfrm>
        </p:grpSpPr>
        <p:grpSp>
          <p:nvGrpSpPr>
            <p:cNvPr id="5171" name="Group 4"/>
            <p:cNvGrpSpPr>
              <a:grpSpLocks/>
            </p:cNvGrpSpPr>
            <p:nvPr/>
          </p:nvGrpSpPr>
          <p:grpSpPr bwMode="auto">
            <a:xfrm>
              <a:off x="2517772" y="1360515"/>
              <a:ext cx="3751229" cy="2341775"/>
              <a:chOff x="1895603" y="1374517"/>
              <a:chExt cx="3751229" cy="2341775"/>
            </a:xfrm>
          </p:grpSpPr>
          <p:pic>
            <p:nvPicPr>
              <p:cNvPr id="517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1603884"/>
                <a:ext cx="340201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4" name="TextBox 3"/>
              <p:cNvSpPr txBox="1">
                <a:spLocks noChangeArrowheads="1"/>
              </p:cNvSpPr>
              <p:nvPr/>
            </p:nvSpPr>
            <p:spPr bwMode="auto">
              <a:xfrm>
                <a:off x="4746463" y="1374517"/>
                <a:ext cx="896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Choice 1</a:t>
                </a:r>
              </a:p>
            </p:txBody>
          </p:sp>
          <p:sp>
            <p:nvSpPr>
              <p:cNvPr id="5175" name="TextBox 21"/>
              <p:cNvSpPr txBox="1">
                <a:spLocks noChangeArrowheads="1"/>
              </p:cNvSpPr>
              <p:nvPr/>
            </p:nvSpPr>
            <p:spPr bwMode="auto">
              <a:xfrm>
                <a:off x="4750433" y="3377738"/>
                <a:ext cx="896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Choice 2</a:t>
                </a:r>
              </a:p>
            </p:txBody>
          </p:sp>
          <p:sp>
            <p:nvSpPr>
              <p:cNvPr id="5176" name="TextBox 5"/>
              <p:cNvSpPr txBox="1">
                <a:spLocks noChangeArrowheads="1"/>
              </p:cNvSpPr>
              <p:nvPr/>
            </p:nvSpPr>
            <p:spPr bwMode="auto">
              <a:xfrm rot="-5400000">
                <a:off x="1598741" y="2375265"/>
                <a:ext cx="931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evidence</a:t>
                </a:r>
              </a:p>
            </p:txBody>
          </p:sp>
          <p:pic>
            <p:nvPicPr>
              <p:cNvPr id="5177"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6867" t="23253" r="39108" b="18140"/>
              <a:stretch>
                <a:fillRect/>
              </a:stretch>
            </p:blipFill>
            <p:spPr bwMode="auto">
              <a:xfrm>
                <a:off x="2812902" y="2207133"/>
                <a:ext cx="3199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3083042" y="2474755"/>
                <a:ext cx="138112" cy="165115"/>
              </a:xfrm>
              <a:prstGeom prst="rightArrow">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grpSp>
        <p:sp>
          <p:nvSpPr>
            <p:cNvPr id="7" name="Rectangle 6"/>
            <p:cNvSpPr/>
            <p:nvPr/>
          </p:nvSpPr>
          <p:spPr>
            <a:xfrm>
              <a:off x="2525710" y="1403382"/>
              <a:ext cx="3716303" cy="22687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grpSp>
      <p:sp>
        <p:nvSpPr>
          <p:cNvPr id="5127" name="TextBox 50"/>
          <p:cNvSpPr txBox="1">
            <a:spLocks noChangeArrowheads="1"/>
          </p:cNvSpPr>
          <p:nvPr/>
        </p:nvSpPr>
        <p:spPr bwMode="auto">
          <a:xfrm>
            <a:off x="52388" y="2917825"/>
            <a:ext cx="1760537"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Psychological</a:t>
            </a:r>
          </a:p>
          <a:p>
            <a:pPr algn="ctr">
              <a:lnSpc>
                <a:spcPct val="100000"/>
              </a:lnSpc>
              <a:spcBef>
                <a:spcPct val="0"/>
              </a:spcBef>
              <a:buFontTx/>
              <a:buNone/>
            </a:pPr>
            <a:r>
              <a:rPr lang="en-IE" altLang="en-US" sz="2000"/>
              <a:t>Phenomena</a:t>
            </a:r>
          </a:p>
        </p:txBody>
      </p:sp>
      <p:sp>
        <p:nvSpPr>
          <p:cNvPr id="5128" name="TextBox 51"/>
          <p:cNvSpPr txBox="1">
            <a:spLocks noChangeArrowheads="1"/>
          </p:cNvSpPr>
          <p:nvPr/>
        </p:nvSpPr>
        <p:spPr bwMode="auto">
          <a:xfrm>
            <a:off x="7256463" y="2976563"/>
            <a:ext cx="1776412"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Human</a:t>
            </a:r>
          </a:p>
          <a:p>
            <a:pPr algn="ctr">
              <a:lnSpc>
                <a:spcPct val="100000"/>
              </a:lnSpc>
              <a:spcBef>
                <a:spcPct val="0"/>
              </a:spcBef>
              <a:buFontTx/>
              <a:buNone/>
            </a:pPr>
            <a:r>
              <a:rPr lang="en-IE" altLang="en-US" sz="2000"/>
              <a:t>Neuroimaging</a:t>
            </a:r>
          </a:p>
        </p:txBody>
      </p:sp>
      <p:sp>
        <p:nvSpPr>
          <p:cNvPr id="5129" name="TextBox 52"/>
          <p:cNvSpPr txBox="1">
            <a:spLocks noChangeArrowheads="1"/>
          </p:cNvSpPr>
          <p:nvPr/>
        </p:nvSpPr>
        <p:spPr bwMode="auto">
          <a:xfrm>
            <a:off x="7261225" y="1003300"/>
            <a:ext cx="1771650" cy="7064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Clinical</a:t>
            </a:r>
          </a:p>
          <a:p>
            <a:pPr algn="ctr">
              <a:lnSpc>
                <a:spcPct val="100000"/>
              </a:lnSpc>
              <a:spcBef>
                <a:spcPct val="0"/>
              </a:spcBef>
              <a:buFontTx/>
              <a:buNone/>
            </a:pPr>
            <a:r>
              <a:rPr lang="en-IE" altLang="en-US" sz="2000"/>
              <a:t>Investigations</a:t>
            </a:r>
          </a:p>
        </p:txBody>
      </p:sp>
      <p:cxnSp>
        <p:nvCxnSpPr>
          <p:cNvPr id="16" name="Straight Arrow Connector 15"/>
          <p:cNvCxnSpPr/>
          <p:nvPr/>
        </p:nvCxnSpPr>
        <p:spPr>
          <a:xfrm flipV="1">
            <a:off x="6435725" y="1376363"/>
            <a:ext cx="798513" cy="55562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454775" y="2792413"/>
            <a:ext cx="796925" cy="55562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1812925" y="2781300"/>
            <a:ext cx="917575" cy="56673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125" idx="3"/>
          </p:cNvCxnSpPr>
          <p:nvPr/>
        </p:nvCxnSpPr>
        <p:spPr>
          <a:xfrm flipH="1" flipV="1">
            <a:off x="1958975" y="1360488"/>
            <a:ext cx="769938" cy="5715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134" name="Group 77"/>
          <p:cNvGrpSpPr>
            <a:grpSpLocks/>
          </p:cNvGrpSpPr>
          <p:nvPr/>
        </p:nvGrpSpPr>
        <p:grpSpPr bwMode="auto">
          <a:xfrm>
            <a:off x="3835400" y="4783138"/>
            <a:ext cx="835025" cy="685800"/>
            <a:chOff x="3939049" y="4368027"/>
            <a:chExt cx="835358" cy="684740"/>
          </a:xfrm>
        </p:grpSpPr>
        <p:sp>
          <p:nvSpPr>
            <p:cNvPr id="79" name="Rounded Rectangle 78"/>
            <p:cNvSpPr/>
            <p:nvPr/>
          </p:nvSpPr>
          <p:spPr>
            <a:xfrm>
              <a:off x="3939049" y="4368027"/>
              <a:ext cx="835358" cy="68474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70" name="TextBox 79"/>
            <p:cNvSpPr txBox="1">
              <a:spLocks noChangeArrowheads="1"/>
            </p:cNvSpPr>
            <p:nvPr/>
          </p:nvSpPr>
          <p:spPr bwMode="auto">
            <a:xfrm>
              <a:off x="3954213" y="4368027"/>
              <a:ext cx="8050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1800" b="1"/>
                <a:t>D</a:t>
              </a:r>
            </a:p>
          </p:txBody>
        </p:sp>
      </p:grpSp>
      <p:grpSp>
        <p:nvGrpSpPr>
          <p:cNvPr id="5135" name="Group 19"/>
          <p:cNvGrpSpPr>
            <a:grpSpLocks/>
          </p:cNvGrpSpPr>
          <p:nvPr/>
        </p:nvGrpSpPr>
        <p:grpSpPr bwMode="auto">
          <a:xfrm>
            <a:off x="3768725" y="4365625"/>
            <a:ext cx="835025" cy="738188"/>
            <a:chOff x="3939049" y="4368027"/>
            <a:chExt cx="835358" cy="738664"/>
          </a:xfrm>
        </p:grpSpPr>
        <p:sp>
          <p:nvSpPr>
            <p:cNvPr id="17" name="Rounded Rectangle 16"/>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8" name="TextBox 17"/>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A</a:t>
              </a:r>
              <a:endParaRPr lang="en-IE" altLang="en-US" sz="1800" b="1"/>
            </a:p>
          </p:txBody>
        </p:sp>
      </p:grpSp>
      <p:grpSp>
        <p:nvGrpSpPr>
          <p:cNvPr id="5136" name="Group 65"/>
          <p:cNvGrpSpPr>
            <a:grpSpLocks/>
          </p:cNvGrpSpPr>
          <p:nvPr/>
        </p:nvGrpSpPr>
        <p:grpSpPr bwMode="auto">
          <a:xfrm>
            <a:off x="4222750" y="4214813"/>
            <a:ext cx="835025" cy="738187"/>
            <a:chOff x="3939049" y="4368027"/>
            <a:chExt cx="835358" cy="738664"/>
          </a:xfrm>
        </p:grpSpPr>
        <p:sp>
          <p:nvSpPr>
            <p:cNvPr id="67" name="Rounded Rectangle 66"/>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6" name="TextBox 67"/>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B</a:t>
              </a:r>
              <a:endParaRPr lang="en-IE" altLang="en-US" sz="1800" b="1"/>
            </a:p>
          </p:txBody>
        </p:sp>
      </p:grpSp>
      <p:grpSp>
        <p:nvGrpSpPr>
          <p:cNvPr id="5137" name="Group 74"/>
          <p:cNvGrpSpPr>
            <a:grpSpLocks/>
          </p:cNvGrpSpPr>
          <p:nvPr/>
        </p:nvGrpSpPr>
        <p:grpSpPr bwMode="auto">
          <a:xfrm>
            <a:off x="3962400" y="4913313"/>
            <a:ext cx="835025" cy="739775"/>
            <a:chOff x="3939049" y="4368027"/>
            <a:chExt cx="835358" cy="738664"/>
          </a:xfrm>
        </p:grpSpPr>
        <p:sp>
          <p:nvSpPr>
            <p:cNvPr id="76" name="Rounded Rectangle 75"/>
            <p:cNvSpPr/>
            <p:nvPr/>
          </p:nvSpPr>
          <p:spPr>
            <a:xfrm>
              <a:off x="3939049" y="4368027"/>
              <a:ext cx="835358" cy="68477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4" name="TextBox 76"/>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C</a:t>
              </a:r>
              <a:endParaRPr lang="en-IE" altLang="en-US" sz="1800" b="1"/>
            </a:p>
          </p:txBody>
        </p:sp>
      </p:grpSp>
      <p:grpSp>
        <p:nvGrpSpPr>
          <p:cNvPr id="5138" name="Group 68"/>
          <p:cNvGrpSpPr>
            <a:grpSpLocks/>
          </p:cNvGrpSpPr>
          <p:nvPr/>
        </p:nvGrpSpPr>
        <p:grpSpPr bwMode="auto">
          <a:xfrm>
            <a:off x="3706813" y="4602163"/>
            <a:ext cx="835025" cy="738187"/>
            <a:chOff x="3939049" y="4368027"/>
            <a:chExt cx="835358" cy="738664"/>
          </a:xfrm>
        </p:grpSpPr>
        <p:sp>
          <p:nvSpPr>
            <p:cNvPr id="70" name="Rounded Rectangle 69"/>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2" name="TextBox 70"/>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A</a:t>
              </a:r>
              <a:endParaRPr lang="en-IE" altLang="en-US" sz="1800" b="1"/>
            </a:p>
          </p:txBody>
        </p:sp>
      </p:grpSp>
      <p:grpSp>
        <p:nvGrpSpPr>
          <p:cNvPr id="5139" name="Group 71"/>
          <p:cNvGrpSpPr>
            <a:grpSpLocks/>
          </p:cNvGrpSpPr>
          <p:nvPr/>
        </p:nvGrpSpPr>
        <p:grpSpPr bwMode="auto">
          <a:xfrm>
            <a:off x="4457700" y="4494213"/>
            <a:ext cx="835025" cy="738187"/>
            <a:chOff x="3939049" y="4368027"/>
            <a:chExt cx="835358" cy="738664"/>
          </a:xfrm>
        </p:grpSpPr>
        <p:sp>
          <p:nvSpPr>
            <p:cNvPr id="73" name="Rounded Rectangle 72"/>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0" name="TextBox 73"/>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B</a:t>
              </a:r>
              <a:endParaRPr lang="en-IE" altLang="en-US" sz="1800" b="1"/>
            </a:p>
          </p:txBody>
        </p:sp>
      </p:grpSp>
      <p:sp>
        <p:nvSpPr>
          <p:cNvPr id="5140" name="TextBox 21"/>
          <p:cNvSpPr txBox="1">
            <a:spLocks noChangeArrowheads="1"/>
          </p:cNvSpPr>
          <p:nvPr/>
        </p:nvSpPr>
        <p:spPr bwMode="auto">
          <a:xfrm>
            <a:off x="1158875" y="4695825"/>
            <a:ext cx="1377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Behaviour</a:t>
            </a:r>
          </a:p>
        </p:txBody>
      </p:sp>
      <p:cxnSp>
        <p:nvCxnSpPr>
          <p:cNvPr id="26" name="Straight Arrow Connector 25"/>
          <p:cNvCxnSpPr/>
          <p:nvPr/>
        </p:nvCxnSpPr>
        <p:spPr>
          <a:xfrm flipV="1">
            <a:off x="5626100" y="4560888"/>
            <a:ext cx="719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640388" y="5286375"/>
            <a:ext cx="7207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624138" y="4913313"/>
            <a:ext cx="7207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4" name="TextBox 85"/>
          <p:cNvSpPr txBox="1">
            <a:spLocks noChangeArrowheads="1"/>
          </p:cNvSpPr>
          <p:nvPr/>
        </p:nvSpPr>
        <p:spPr bwMode="auto">
          <a:xfrm>
            <a:off x="6410325" y="4308475"/>
            <a:ext cx="2000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Equally good fit</a:t>
            </a:r>
          </a:p>
        </p:txBody>
      </p:sp>
      <p:sp>
        <p:nvSpPr>
          <p:cNvPr id="5145" name="TextBox 86"/>
          <p:cNvSpPr txBox="1">
            <a:spLocks noChangeArrowheads="1"/>
          </p:cNvSpPr>
          <p:nvPr/>
        </p:nvSpPr>
        <p:spPr bwMode="auto">
          <a:xfrm>
            <a:off x="6410325" y="4886325"/>
            <a:ext cx="2330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Conflicting Conclusions!</a:t>
            </a:r>
          </a:p>
        </p:txBody>
      </p:sp>
      <p:sp>
        <p:nvSpPr>
          <p:cNvPr id="105" name="Rounded Rectangle 104"/>
          <p:cNvSpPr/>
          <p:nvPr/>
        </p:nvSpPr>
        <p:spPr>
          <a:xfrm>
            <a:off x="3516313" y="4030663"/>
            <a:ext cx="835025" cy="685800"/>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106" name="Rounded Rectangle 105"/>
          <p:cNvSpPr/>
          <p:nvPr/>
        </p:nvSpPr>
        <p:spPr>
          <a:xfrm>
            <a:off x="4575175" y="5137150"/>
            <a:ext cx="836613" cy="684213"/>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pic>
        <p:nvPicPr>
          <p:cNvPr id="5148"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4583" t="23253" r="39108" b="18140"/>
          <a:stretch>
            <a:fillRect/>
          </a:stretch>
        </p:blipFill>
        <p:spPr bwMode="auto">
          <a:xfrm>
            <a:off x="3563938" y="4067175"/>
            <a:ext cx="2889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Right Arrow 107"/>
          <p:cNvSpPr/>
          <p:nvPr/>
        </p:nvSpPr>
        <p:spPr>
          <a:xfrm>
            <a:off x="3848100" y="4297363"/>
            <a:ext cx="82550" cy="141287"/>
          </a:xfrm>
          <a:prstGeom prst="rightArrow">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cxnSp>
        <p:nvCxnSpPr>
          <p:cNvPr id="110" name="Straight Connector 109"/>
          <p:cNvCxnSpPr/>
          <p:nvPr/>
        </p:nvCxnSpPr>
        <p:spPr>
          <a:xfrm>
            <a:off x="3995738" y="4121150"/>
            <a:ext cx="288925" cy="14287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51"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4583" t="23253" r="39108" b="18140"/>
          <a:stretch>
            <a:fillRect/>
          </a:stretch>
        </p:blipFill>
        <p:spPr bwMode="auto">
          <a:xfrm>
            <a:off x="4621213" y="5181600"/>
            <a:ext cx="2889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Right Arrow 138"/>
          <p:cNvSpPr/>
          <p:nvPr/>
        </p:nvSpPr>
        <p:spPr>
          <a:xfrm>
            <a:off x="4905375" y="5411788"/>
            <a:ext cx="82550" cy="141287"/>
          </a:xfrm>
          <a:prstGeom prst="rightArrow">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cxnSp>
        <p:nvCxnSpPr>
          <p:cNvPr id="140" name="Straight Connector 139"/>
          <p:cNvCxnSpPr/>
          <p:nvPr/>
        </p:nvCxnSpPr>
        <p:spPr>
          <a:xfrm>
            <a:off x="5035550" y="5735638"/>
            <a:ext cx="28733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035550" y="5241925"/>
            <a:ext cx="28733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55" name="Picture 4" descr="Image result for water drop"/>
          <p:cNvPicPr>
            <a:picLocks noChangeAspect="1" noChangeArrowheads="1"/>
          </p:cNvPicPr>
          <p:nvPr/>
        </p:nvPicPr>
        <p:blipFill>
          <a:blip r:embed="rId5">
            <a:extLst>
              <a:ext uri="{28A0092B-C50C-407E-A947-70E740481C1C}">
                <a14:useLocalDpi xmlns:a14="http://schemas.microsoft.com/office/drawing/2010/main" val="0"/>
              </a:ext>
            </a:extLst>
          </a:blip>
          <a:srcRect l="66685" t="4819" r="11252" b="55434"/>
          <a:stretch>
            <a:fillRect/>
          </a:stretch>
        </p:blipFill>
        <p:spPr bwMode="auto">
          <a:xfrm>
            <a:off x="4786313" y="5675313"/>
            <a:ext cx="19526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4" name="Straight Connector 143"/>
          <p:cNvCxnSpPr/>
          <p:nvPr/>
        </p:nvCxnSpPr>
        <p:spPr>
          <a:xfrm flipV="1">
            <a:off x="3995738" y="4481513"/>
            <a:ext cx="288925" cy="14287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57" name="TextBox 144"/>
          <p:cNvSpPr txBox="1">
            <a:spLocks noChangeArrowheads="1"/>
          </p:cNvSpPr>
          <p:nvPr/>
        </p:nvSpPr>
        <p:spPr bwMode="auto">
          <a:xfrm>
            <a:off x="2187575" y="3697288"/>
            <a:ext cx="13763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200" b="1">
                <a:solidFill>
                  <a:srgbClr val="C00000"/>
                </a:solidFill>
              </a:rPr>
              <a:t>Collapsing</a:t>
            </a:r>
          </a:p>
          <a:p>
            <a:pPr algn="ctr">
              <a:lnSpc>
                <a:spcPct val="100000"/>
              </a:lnSpc>
              <a:spcBef>
                <a:spcPct val="0"/>
              </a:spcBef>
              <a:buFontTx/>
              <a:buNone/>
            </a:pPr>
            <a:r>
              <a:rPr lang="en-IE" altLang="en-US" sz="2200" b="1">
                <a:solidFill>
                  <a:srgbClr val="C00000"/>
                </a:solidFill>
              </a:rPr>
              <a:t>Bounds</a:t>
            </a:r>
          </a:p>
        </p:txBody>
      </p:sp>
      <p:sp>
        <p:nvSpPr>
          <p:cNvPr id="5158" name="TextBox 145"/>
          <p:cNvSpPr txBox="1">
            <a:spLocks noChangeArrowheads="1"/>
          </p:cNvSpPr>
          <p:nvPr/>
        </p:nvSpPr>
        <p:spPr bwMode="auto">
          <a:xfrm>
            <a:off x="5384800" y="5713413"/>
            <a:ext cx="1216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400" b="1">
                <a:solidFill>
                  <a:srgbClr val="C00000"/>
                </a:solidFill>
              </a:rPr>
              <a:t>Leakage</a:t>
            </a:r>
          </a:p>
        </p:txBody>
      </p:sp>
    </p:spTree>
    <p:extLst>
      <p:ext uri="{BB962C8B-B14F-4D97-AF65-F5344CB8AC3E}">
        <p14:creationId xmlns:p14="http://schemas.microsoft.com/office/powerpoint/2010/main" val="3327001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30480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Box 11"/>
          <p:cNvSpPr txBox="1">
            <a:spLocks noChangeArrowheads="1"/>
          </p:cNvSpPr>
          <p:nvPr/>
        </p:nvSpPr>
        <p:spPr bwMode="auto">
          <a:xfrm>
            <a:off x="1295400" y="1371600"/>
            <a:ext cx="86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model</a:t>
            </a:r>
          </a:p>
        </p:txBody>
      </p:sp>
      <p:sp>
        <p:nvSpPr>
          <p:cNvPr id="26627" name="Rectangle 13"/>
          <p:cNvSpPr>
            <a:spLocks noChangeArrowheads="1"/>
          </p:cNvSpPr>
          <p:nvPr/>
        </p:nvSpPr>
        <p:spPr bwMode="auto">
          <a:xfrm>
            <a:off x="152400" y="1371600"/>
            <a:ext cx="3048000" cy="30480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26628" name="TextBox 16"/>
          <p:cNvSpPr txBox="1">
            <a:spLocks noChangeArrowheads="1"/>
          </p:cNvSpPr>
          <p:nvPr/>
        </p:nvSpPr>
        <p:spPr bwMode="auto">
          <a:xfrm>
            <a:off x="1820863" y="3810000"/>
            <a:ext cx="1379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Ding &amp; Gold (2013)</a:t>
            </a:r>
          </a:p>
        </p:txBody>
      </p:sp>
      <p:cxnSp>
        <p:nvCxnSpPr>
          <p:cNvPr id="32774" name="Straight Arrow Connector 20"/>
          <p:cNvCxnSpPr>
            <a:cxnSpLocks noChangeShapeType="1"/>
          </p:cNvCxnSpPr>
          <p:nvPr/>
        </p:nvCxnSpPr>
        <p:spPr bwMode="auto">
          <a:xfrm>
            <a:off x="3200400" y="21336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776" name="Straight Arrow Connector 25"/>
          <p:cNvCxnSpPr>
            <a:cxnSpLocks noChangeShapeType="1"/>
          </p:cNvCxnSpPr>
          <p:nvPr/>
        </p:nvCxnSpPr>
        <p:spPr bwMode="auto">
          <a:xfrm flipH="1">
            <a:off x="3276600" y="34290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32777" name="TextBox 22"/>
          <p:cNvSpPr txBox="1">
            <a:spLocks noChangeArrowheads="1"/>
          </p:cNvSpPr>
          <p:nvPr/>
        </p:nvSpPr>
        <p:spPr bwMode="auto">
          <a:xfrm>
            <a:off x="5659438" y="893763"/>
            <a:ext cx="3479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sz="2000" b="1"/>
              <a:t>Decision signals in monkey neurophysiolog</a:t>
            </a:r>
            <a:r>
              <a:rPr lang="en-US" altLang="zh-CN" sz="2000" b="1"/>
              <a:t>y</a:t>
            </a:r>
            <a:r>
              <a:rPr lang="en-US" altLang="en-US" sz="2000" b="1"/>
              <a:t> </a:t>
            </a:r>
          </a:p>
        </p:txBody>
      </p:sp>
      <p:pic>
        <p:nvPicPr>
          <p:cNvPr id="32778"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600200"/>
            <a:ext cx="3905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28"/>
          <p:cNvSpPr txBox="1">
            <a:spLocks noChangeArrowheads="1"/>
          </p:cNvSpPr>
          <p:nvPr/>
        </p:nvSpPr>
        <p:spPr bwMode="auto">
          <a:xfrm>
            <a:off x="4175125" y="4191000"/>
            <a:ext cx="1227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zh-CN" altLang="en-US" sz="2000">
                <a:solidFill>
                  <a:srgbClr val="00B050"/>
                </a:solidFill>
              </a:rPr>
              <a:t>E</a:t>
            </a:r>
            <a:r>
              <a:rPr lang="en-US" altLang="en-US" sz="2000">
                <a:solidFill>
                  <a:srgbClr val="00B050"/>
                </a:solidFill>
              </a:rPr>
              <a:t>vidence</a:t>
            </a:r>
          </a:p>
        </p:txBody>
      </p:sp>
      <p:sp>
        <p:nvSpPr>
          <p:cNvPr id="4110" name="TextBox 29"/>
          <p:cNvSpPr txBox="1">
            <a:spLocks noChangeArrowheads="1"/>
          </p:cNvSpPr>
          <p:nvPr/>
        </p:nvSpPr>
        <p:spPr bwMode="auto">
          <a:xfrm>
            <a:off x="6738938" y="2789238"/>
            <a:ext cx="1125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Decision </a:t>
            </a:r>
          </a:p>
          <a:p>
            <a:r>
              <a:rPr lang="en-US" altLang="en-US" sz="2000">
                <a:solidFill>
                  <a:srgbClr val="00B050"/>
                </a:solidFill>
              </a:rPr>
              <a:t>Variable</a:t>
            </a:r>
          </a:p>
        </p:txBody>
      </p:sp>
      <p:sp>
        <p:nvSpPr>
          <p:cNvPr id="4112" name="TextBox 31"/>
          <p:cNvSpPr txBox="1">
            <a:spLocks noChangeArrowheads="1"/>
          </p:cNvSpPr>
          <p:nvPr/>
        </p:nvSpPr>
        <p:spPr bwMode="auto">
          <a:xfrm>
            <a:off x="7985125" y="1577975"/>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Bound </a:t>
            </a:r>
          </a:p>
          <a:p>
            <a:r>
              <a:rPr lang="en-US" altLang="en-US" sz="2000">
                <a:solidFill>
                  <a:srgbClr val="00B050"/>
                </a:solidFill>
              </a:rPr>
              <a:t>crossing</a:t>
            </a:r>
          </a:p>
        </p:txBody>
      </p:sp>
      <p:sp>
        <p:nvSpPr>
          <p:cNvPr id="32783" name="TextBox 32"/>
          <p:cNvSpPr txBox="1">
            <a:spLocks noChangeArrowheads="1"/>
          </p:cNvSpPr>
          <p:nvPr/>
        </p:nvSpPr>
        <p:spPr bwMode="auto">
          <a:xfrm>
            <a:off x="7480300" y="4794250"/>
            <a:ext cx="1593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Gold &amp; Shadlen (2007)</a:t>
            </a:r>
          </a:p>
        </p:txBody>
      </p:sp>
      <p:sp>
        <p:nvSpPr>
          <p:cNvPr id="32784" name="TextBox 17"/>
          <p:cNvSpPr txBox="1">
            <a:spLocks noChangeArrowheads="1"/>
          </p:cNvSpPr>
          <p:nvPr/>
        </p:nvSpPr>
        <p:spPr bwMode="auto">
          <a:xfrm>
            <a:off x="6003925" y="1981200"/>
            <a:ext cx="49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LIP</a:t>
            </a:r>
          </a:p>
        </p:txBody>
      </p:sp>
      <p:sp>
        <p:nvSpPr>
          <p:cNvPr id="26638" name="Text Box 1"/>
          <p:cNvSpPr txBox="1">
            <a:spLocks noChangeArrowheads="1"/>
          </p:cNvSpPr>
          <p:nvPr/>
        </p:nvSpPr>
        <p:spPr bwMode="auto">
          <a:xfrm>
            <a:off x="457200" y="15398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200" b="1" dirty="0">
                <a:solidFill>
                  <a:srgbClr val="000000"/>
                </a:solidFill>
              </a:rPr>
              <a:t>Neural correlates of a decision variable</a:t>
            </a:r>
          </a:p>
        </p:txBody>
      </p:sp>
      <p:sp>
        <p:nvSpPr>
          <p:cNvPr id="2" name="Text Box 1"/>
          <p:cNvSpPr txBox="1">
            <a:spLocks noChangeArrowheads="1"/>
          </p:cNvSpPr>
          <p:nvPr/>
        </p:nvSpPr>
        <p:spPr bwMode="auto">
          <a:xfrm>
            <a:off x="3500438" y="1735138"/>
            <a:ext cx="12874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a:t>apply </a:t>
            </a:r>
          </a:p>
          <a:p>
            <a:pPr algn="ctr"/>
            <a:endParaRPr lang="en-US" altLang="en-US" sz="1000"/>
          </a:p>
          <a:p>
            <a:pPr algn="ctr"/>
            <a:r>
              <a:rPr lang="en-US" altLang="en-US"/>
              <a:t>predictions</a:t>
            </a:r>
          </a:p>
        </p:txBody>
      </p:sp>
      <p:sp>
        <p:nvSpPr>
          <p:cNvPr id="3" name="Text Box 2"/>
          <p:cNvSpPr txBox="1">
            <a:spLocks noChangeArrowheads="1"/>
          </p:cNvSpPr>
          <p:nvPr/>
        </p:nvSpPr>
        <p:spPr bwMode="auto">
          <a:xfrm>
            <a:off x="3500438" y="3030538"/>
            <a:ext cx="14271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spTree>
    <p:extLst>
      <p:ext uri="{BB962C8B-B14F-4D97-AF65-F5344CB8AC3E}">
        <p14:creationId xmlns:p14="http://schemas.microsoft.com/office/powerpoint/2010/main" val="153994502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27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7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P spid="4109" grpId="0"/>
      <p:bldP spid="4110" grpId="0"/>
      <p:bldP spid="4112" grpId="0"/>
      <p:bldP spid="32783" grpId="0"/>
      <p:bldP spid="32784" grpId="0"/>
      <p:bldP spid="2"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30480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Box 11"/>
          <p:cNvSpPr txBox="1">
            <a:spLocks noChangeArrowheads="1"/>
          </p:cNvSpPr>
          <p:nvPr/>
        </p:nvSpPr>
        <p:spPr bwMode="auto">
          <a:xfrm>
            <a:off x="1295400" y="1371600"/>
            <a:ext cx="86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model</a:t>
            </a:r>
          </a:p>
        </p:txBody>
      </p:sp>
      <p:sp>
        <p:nvSpPr>
          <p:cNvPr id="28675" name="Rectangle 13"/>
          <p:cNvSpPr>
            <a:spLocks noChangeArrowheads="1"/>
          </p:cNvSpPr>
          <p:nvPr/>
        </p:nvSpPr>
        <p:spPr bwMode="auto">
          <a:xfrm>
            <a:off x="152400" y="1371600"/>
            <a:ext cx="3048000" cy="30480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28676" name="TextBox 16"/>
          <p:cNvSpPr txBox="1">
            <a:spLocks noChangeArrowheads="1"/>
          </p:cNvSpPr>
          <p:nvPr/>
        </p:nvSpPr>
        <p:spPr bwMode="auto">
          <a:xfrm>
            <a:off x="1820863" y="3810000"/>
            <a:ext cx="1379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Ding &amp; Gold (2013)</a:t>
            </a:r>
          </a:p>
        </p:txBody>
      </p:sp>
      <p:cxnSp>
        <p:nvCxnSpPr>
          <p:cNvPr id="28677" name="Straight Arrow Connector 20"/>
          <p:cNvCxnSpPr>
            <a:cxnSpLocks noChangeShapeType="1"/>
          </p:cNvCxnSpPr>
          <p:nvPr/>
        </p:nvCxnSpPr>
        <p:spPr bwMode="auto">
          <a:xfrm>
            <a:off x="3200400" y="21336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8678" name="Straight Arrow Connector 25"/>
          <p:cNvCxnSpPr>
            <a:cxnSpLocks noChangeShapeType="1"/>
          </p:cNvCxnSpPr>
          <p:nvPr/>
        </p:nvCxnSpPr>
        <p:spPr bwMode="auto">
          <a:xfrm flipH="1">
            <a:off x="3276600" y="34290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28679" name="TextBox 22"/>
          <p:cNvSpPr txBox="1">
            <a:spLocks noChangeArrowheads="1"/>
          </p:cNvSpPr>
          <p:nvPr/>
        </p:nvSpPr>
        <p:spPr bwMode="auto">
          <a:xfrm>
            <a:off x="5659438" y="893763"/>
            <a:ext cx="3479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sz="2000" b="1"/>
              <a:t>Decision signals in monkey neurophysiolog</a:t>
            </a:r>
            <a:r>
              <a:rPr lang="en-US" altLang="zh-CN" sz="2000" b="1"/>
              <a:t>y</a:t>
            </a:r>
            <a:r>
              <a:rPr lang="en-US" altLang="en-US" sz="2000" b="1"/>
              <a:t> </a:t>
            </a:r>
          </a:p>
        </p:txBody>
      </p:sp>
      <p:pic>
        <p:nvPicPr>
          <p:cNvPr id="2868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600200"/>
            <a:ext cx="3905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Box 29"/>
          <p:cNvSpPr txBox="1">
            <a:spLocks noChangeArrowheads="1"/>
          </p:cNvSpPr>
          <p:nvPr/>
        </p:nvSpPr>
        <p:spPr bwMode="auto">
          <a:xfrm>
            <a:off x="6738938" y="2789238"/>
            <a:ext cx="1125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Decision </a:t>
            </a:r>
          </a:p>
          <a:p>
            <a:r>
              <a:rPr lang="en-US" altLang="en-US" sz="2000">
                <a:solidFill>
                  <a:srgbClr val="00B050"/>
                </a:solidFill>
              </a:rPr>
              <a:t>Variable</a:t>
            </a:r>
          </a:p>
        </p:txBody>
      </p:sp>
      <p:sp>
        <p:nvSpPr>
          <p:cNvPr id="28682" name="TextBox 31"/>
          <p:cNvSpPr txBox="1">
            <a:spLocks noChangeArrowheads="1"/>
          </p:cNvSpPr>
          <p:nvPr/>
        </p:nvSpPr>
        <p:spPr bwMode="auto">
          <a:xfrm>
            <a:off x="7985125" y="1577975"/>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Bound </a:t>
            </a:r>
          </a:p>
          <a:p>
            <a:r>
              <a:rPr lang="en-US" altLang="en-US" sz="2000">
                <a:solidFill>
                  <a:srgbClr val="00B050"/>
                </a:solidFill>
              </a:rPr>
              <a:t>crossing</a:t>
            </a:r>
          </a:p>
        </p:txBody>
      </p:sp>
      <p:sp>
        <p:nvSpPr>
          <p:cNvPr id="28683" name="TextBox 32"/>
          <p:cNvSpPr txBox="1">
            <a:spLocks noChangeArrowheads="1"/>
          </p:cNvSpPr>
          <p:nvPr/>
        </p:nvSpPr>
        <p:spPr bwMode="auto">
          <a:xfrm>
            <a:off x="7480300" y="4794250"/>
            <a:ext cx="1593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Gold &amp; Shadlen (2007)</a:t>
            </a:r>
          </a:p>
        </p:txBody>
      </p:sp>
      <p:sp>
        <p:nvSpPr>
          <p:cNvPr id="28684" name="TextBox 17"/>
          <p:cNvSpPr txBox="1">
            <a:spLocks noChangeArrowheads="1"/>
          </p:cNvSpPr>
          <p:nvPr/>
        </p:nvSpPr>
        <p:spPr bwMode="auto">
          <a:xfrm>
            <a:off x="6003925" y="1981200"/>
            <a:ext cx="49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LIP</a:t>
            </a:r>
          </a:p>
        </p:txBody>
      </p:sp>
      <p:sp>
        <p:nvSpPr>
          <p:cNvPr id="28685" name="Text Box 1"/>
          <p:cNvSpPr txBox="1">
            <a:spLocks noChangeArrowheads="1"/>
          </p:cNvSpPr>
          <p:nvPr/>
        </p:nvSpPr>
        <p:spPr bwMode="auto">
          <a:xfrm>
            <a:off x="457200" y="15398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200" b="1">
                <a:solidFill>
                  <a:srgbClr val="000000"/>
                </a:solidFill>
              </a:rPr>
              <a:t>Combining models and neural measures</a:t>
            </a:r>
          </a:p>
        </p:txBody>
      </p:sp>
      <p:sp>
        <p:nvSpPr>
          <p:cNvPr id="28686" name="Text Box 1"/>
          <p:cNvSpPr txBox="1">
            <a:spLocks noChangeArrowheads="1"/>
          </p:cNvSpPr>
          <p:nvPr/>
        </p:nvSpPr>
        <p:spPr bwMode="auto">
          <a:xfrm>
            <a:off x="3500438" y="1735138"/>
            <a:ext cx="12874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a:t>apply </a:t>
            </a:r>
          </a:p>
          <a:p>
            <a:pPr algn="ctr"/>
            <a:endParaRPr lang="en-US" altLang="en-US" sz="1000"/>
          </a:p>
          <a:p>
            <a:pPr algn="ctr"/>
            <a:r>
              <a:rPr lang="en-US" altLang="en-US"/>
              <a:t>predictions</a:t>
            </a:r>
          </a:p>
        </p:txBody>
      </p:sp>
      <p:sp>
        <p:nvSpPr>
          <p:cNvPr id="28687" name="Text Box 2"/>
          <p:cNvSpPr txBox="1">
            <a:spLocks noChangeArrowheads="1"/>
          </p:cNvSpPr>
          <p:nvPr/>
        </p:nvSpPr>
        <p:spPr bwMode="auto">
          <a:xfrm>
            <a:off x="3500438" y="3030538"/>
            <a:ext cx="14271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pic>
        <p:nvPicPr>
          <p:cNvPr id="28688" name="Picture 4" descr="Image result for kongfatt wong-lin"/>
          <p:cNvPicPr>
            <a:picLocks noChangeAspect="1" noChangeArrowheads="1"/>
          </p:cNvPicPr>
          <p:nvPr/>
        </p:nvPicPr>
        <p:blipFill>
          <a:blip r:embed="rId5">
            <a:extLst>
              <a:ext uri="{28A0092B-C50C-407E-A947-70E740481C1C}">
                <a14:useLocalDpi xmlns:a14="http://schemas.microsoft.com/office/drawing/2010/main" val="0"/>
              </a:ext>
            </a:extLst>
          </a:blip>
          <a:srcRect r="35480"/>
          <a:stretch>
            <a:fillRect/>
          </a:stretch>
        </p:blipFill>
        <p:spPr bwMode="auto">
          <a:xfrm>
            <a:off x="695325" y="5189538"/>
            <a:ext cx="12715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388" y="5070475"/>
            <a:ext cx="2379662"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90" name="Straight Arrow Connector 25"/>
          <p:cNvCxnSpPr>
            <a:cxnSpLocks noChangeShapeType="1"/>
          </p:cNvCxnSpPr>
          <p:nvPr/>
        </p:nvCxnSpPr>
        <p:spPr bwMode="auto">
          <a:xfrm rot="19200000" flipH="1">
            <a:off x="3633788" y="4424363"/>
            <a:ext cx="1736725" cy="15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28691" name="Text Box 4"/>
          <p:cNvSpPr txBox="1">
            <a:spLocks noChangeArrowheads="1"/>
          </p:cNvSpPr>
          <p:nvPr/>
        </p:nvSpPr>
        <p:spPr bwMode="auto">
          <a:xfrm rot="-2400000">
            <a:off x="3857625" y="4025900"/>
            <a:ext cx="14271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spTree>
    <p:extLst>
      <p:ext uri="{BB962C8B-B14F-4D97-AF65-F5344CB8AC3E}">
        <p14:creationId xmlns:p14="http://schemas.microsoft.com/office/powerpoint/2010/main" val="171211596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noChangeArrowheads="1"/>
          </p:cNvSpPr>
          <p:nvPr>
            <p:ph type="title"/>
          </p:nvPr>
        </p:nvSpPr>
        <p:spPr>
          <a:xfrm>
            <a:off x="457200" y="274638"/>
            <a:ext cx="8229600" cy="757237"/>
          </a:xfrm>
        </p:spPr>
        <p:txBody>
          <a:bodyPr/>
          <a:lstStyle/>
          <a:p>
            <a:r>
              <a:rPr lang="en-IE" altLang="en-US" sz="3600" b="1"/>
              <a:t>EEG studies of perceptual decision making</a:t>
            </a:r>
          </a:p>
        </p:txBody>
      </p:sp>
      <p:pic>
        <p:nvPicPr>
          <p:cNvPr id="430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63" y="4397375"/>
            <a:ext cx="35147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4049713"/>
            <a:ext cx="444976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8" y="1428750"/>
            <a:ext cx="4919662"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9563" y="1404938"/>
            <a:ext cx="35814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7"/>
          <p:cNvSpPr txBox="1">
            <a:spLocks noChangeArrowheads="1"/>
          </p:cNvSpPr>
          <p:nvPr/>
        </p:nvSpPr>
        <p:spPr bwMode="auto">
          <a:xfrm>
            <a:off x="868363" y="1058863"/>
            <a:ext cx="3500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High vs low coherence discriminant</a:t>
            </a:r>
          </a:p>
        </p:txBody>
      </p:sp>
      <p:sp>
        <p:nvSpPr>
          <p:cNvPr id="43015" name="TextBox 8"/>
          <p:cNvSpPr txBox="1">
            <a:spLocks noChangeArrowheads="1"/>
          </p:cNvSpPr>
          <p:nvPr/>
        </p:nvSpPr>
        <p:spPr bwMode="auto">
          <a:xfrm>
            <a:off x="371475" y="3668713"/>
            <a:ext cx="442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Regression against physical evidence changes</a:t>
            </a:r>
          </a:p>
        </p:txBody>
      </p:sp>
      <p:sp>
        <p:nvSpPr>
          <p:cNvPr id="43016" name="TextBox 9"/>
          <p:cNvSpPr txBox="1">
            <a:spLocks noChangeArrowheads="1"/>
          </p:cNvSpPr>
          <p:nvPr/>
        </p:nvSpPr>
        <p:spPr bwMode="auto">
          <a:xfrm>
            <a:off x="6484938" y="1076325"/>
            <a:ext cx="1649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Gamma activity</a:t>
            </a:r>
          </a:p>
        </p:txBody>
      </p:sp>
      <p:sp>
        <p:nvSpPr>
          <p:cNvPr id="43017" name="TextBox 10"/>
          <p:cNvSpPr txBox="1">
            <a:spLocks noChangeArrowheads="1"/>
          </p:cNvSpPr>
          <p:nvPr/>
        </p:nvSpPr>
        <p:spPr bwMode="auto">
          <a:xfrm>
            <a:off x="6424613" y="3914775"/>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Theta activity</a:t>
            </a:r>
          </a:p>
        </p:txBody>
      </p:sp>
      <p:sp>
        <p:nvSpPr>
          <p:cNvPr id="43018" name="TextBox 11"/>
          <p:cNvSpPr txBox="1">
            <a:spLocks noChangeArrowheads="1"/>
          </p:cNvSpPr>
          <p:nvPr/>
        </p:nvSpPr>
        <p:spPr bwMode="auto">
          <a:xfrm>
            <a:off x="1516063" y="3163888"/>
            <a:ext cx="2114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Philiastides et al (2014)</a:t>
            </a:r>
          </a:p>
        </p:txBody>
      </p:sp>
      <p:sp>
        <p:nvSpPr>
          <p:cNvPr id="43019" name="TextBox 12"/>
          <p:cNvSpPr txBox="1">
            <a:spLocks noChangeArrowheads="1"/>
          </p:cNvSpPr>
          <p:nvPr/>
        </p:nvSpPr>
        <p:spPr bwMode="auto">
          <a:xfrm>
            <a:off x="1295400" y="6478588"/>
            <a:ext cx="2579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Wyart &amp; Summerfield (2012)</a:t>
            </a:r>
          </a:p>
        </p:txBody>
      </p:sp>
      <p:sp>
        <p:nvSpPr>
          <p:cNvPr id="43020" name="TextBox 13"/>
          <p:cNvSpPr txBox="1">
            <a:spLocks noChangeArrowheads="1"/>
          </p:cNvSpPr>
          <p:nvPr/>
        </p:nvSpPr>
        <p:spPr bwMode="auto">
          <a:xfrm>
            <a:off x="6164263" y="6083300"/>
            <a:ext cx="1919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Van Vugt et al (2012)</a:t>
            </a:r>
          </a:p>
        </p:txBody>
      </p:sp>
      <p:sp>
        <p:nvSpPr>
          <p:cNvPr id="43021" name="TextBox 14"/>
          <p:cNvSpPr txBox="1">
            <a:spLocks noChangeArrowheads="1"/>
          </p:cNvSpPr>
          <p:nvPr/>
        </p:nvSpPr>
        <p:spPr bwMode="auto">
          <a:xfrm>
            <a:off x="6164263" y="3232150"/>
            <a:ext cx="1787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Polania et al (2014)</a:t>
            </a:r>
          </a:p>
        </p:txBody>
      </p:sp>
    </p:spTree>
    <p:extLst>
      <p:ext uri="{BB962C8B-B14F-4D97-AF65-F5344CB8AC3E}">
        <p14:creationId xmlns:p14="http://schemas.microsoft.com/office/powerpoint/2010/main" val="1545430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505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cxnSp>
        <p:nvCxnSpPr>
          <p:cNvPr id="15" name="Straight Arrow Connector 14"/>
          <p:cNvCxnSpPr>
            <a:endCxn id="45060"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45060"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5063" name="TextBox 1"/>
          <p:cNvSpPr txBox="1">
            <a:spLocks noChangeArrowheads="1"/>
          </p:cNvSpPr>
          <p:nvPr/>
        </p:nvSpPr>
        <p:spPr bwMode="auto">
          <a:xfrm>
            <a:off x="6616700" y="1738313"/>
            <a:ext cx="1490663" cy="82391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sp>
        <p:nvSpPr>
          <p:cNvPr id="45064" name="Text Box 15"/>
          <p:cNvSpPr txBox="1">
            <a:spLocks noChangeArrowheads="1"/>
          </p:cNvSpPr>
          <p:nvPr/>
        </p:nvSpPr>
        <p:spPr bwMode="auto">
          <a:xfrm>
            <a:off x="869796" y="4211638"/>
            <a:ext cx="6837518"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400" u="sng" dirty="0">
                <a:solidFill>
                  <a:srgbClr val="000000"/>
                </a:solidFill>
              </a:rPr>
              <a:t>Paradigm Design Goal: </a:t>
            </a:r>
          </a:p>
          <a:p>
            <a:pPr eaLnBrk="1" hangingPunct="1"/>
            <a:r>
              <a:rPr lang="en-US" altLang="en-US" sz="2400" dirty="0">
                <a:solidFill>
                  <a:srgbClr val="000000"/>
                </a:solidFill>
              </a:rPr>
              <a:t>trace </a:t>
            </a:r>
            <a:r>
              <a:rPr lang="en-US" altLang="en-US" sz="2400" b="1" dirty="0">
                <a:solidFill>
                  <a:srgbClr val="000000"/>
                </a:solidFill>
              </a:rPr>
              <a:t>each</a:t>
            </a:r>
            <a:r>
              <a:rPr lang="en-US" altLang="en-US" sz="2400" dirty="0">
                <a:solidFill>
                  <a:srgbClr val="000000"/>
                </a:solidFill>
              </a:rPr>
              <a:t> information processing stage, in parallel and in isolation </a:t>
            </a:r>
            <a:endParaRPr lang="en-US" altLang="en-US" sz="2400" b="1" dirty="0">
              <a:solidFill>
                <a:srgbClr val="000000"/>
              </a:solidFill>
            </a:endParaRPr>
          </a:p>
        </p:txBody>
      </p:sp>
      <p:sp>
        <p:nvSpPr>
          <p:cNvPr id="45065" name="TextBox 11"/>
          <p:cNvSpPr txBox="1">
            <a:spLocks noChangeArrowheads="1"/>
          </p:cNvSpPr>
          <p:nvPr/>
        </p:nvSpPr>
        <p:spPr bwMode="auto">
          <a:xfrm>
            <a:off x="1111250" y="1766888"/>
            <a:ext cx="159702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Tree>
    <p:extLst>
      <p:ext uri="{BB962C8B-B14F-4D97-AF65-F5344CB8AC3E}">
        <p14:creationId xmlns:p14="http://schemas.microsoft.com/office/powerpoint/2010/main" val="972573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710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11"/>
          <p:cNvSpPr txBox="1">
            <a:spLocks noChangeArrowheads="1"/>
          </p:cNvSpPr>
          <p:nvPr/>
        </p:nvSpPr>
        <p:spPr bwMode="auto">
          <a:xfrm>
            <a:off x="1111250" y="1738313"/>
            <a:ext cx="1597025" cy="830262"/>
          </a:xfrm>
          <a:prstGeom prst="rect">
            <a:avLst/>
          </a:prstGeom>
          <a:solidFill>
            <a:srgbClr val="C6D9F1"/>
          </a:solidFill>
          <a:ln w="57150">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
        <p:nvSpPr>
          <p:cNvPr id="47109"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cxnSp>
        <p:nvCxnSpPr>
          <p:cNvPr id="15" name="Straight Arrow Connector 14"/>
          <p:cNvCxnSpPr>
            <a:stCxn id="47108" idx="3"/>
            <a:endCxn id="47109"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7108" idx="3"/>
            <a:endCxn id="47109"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471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3" y="3881438"/>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 Box 15"/>
          <p:cNvSpPr txBox="1">
            <a:spLocks noChangeArrowheads="1"/>
          </p:cNvSpPr>
          <p:nvPr/>
        </p:nvSpPr>
        <p:spPr bwMode="auto">
          <a:xfrm>
            <a:off x="134938" y="3195638"/>
            <a:ext cx="4284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Task: Detect gradual change in </a:t>
            </a:r>
            <a:r>
              <a:rPr lang="en-US" altLang="en-US" b="1">
                <a:solidFill>
                  <a:srgbClr val="000000"/>
                </a:solidFill>
              </a:rPr>
              <a:t>contrast</a:t>
            </a:r>
          </a:p>
        </p:txBody>
      </p:sp>
      <p:sp>
        <p:nvSpPr>
          <p:cNvPr id="47114" name="TextBox 20"/>
          <p:cNvSpPr txBox="1">
            <a:spLocks noChangeArrowheads="1"/>
          </p:cNvSpPr>
          <p:nvPr/>
        </p:nvSpPr>
        <p:spPr bwMode="auto">
          <a:xfrm>
            <a:off x="309563" y="3500438"/>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21 Hz flicker</a:t>
            </a:r>
          </a:p>
        </p:txBody>
      </p:sp>
      <p:pic>
        <p:nvPicPr>
          <p:cNvPr id="47115" name="Picture 21" descr="Symmetric.bmp"/>
          <p:cNvPicPr>
            <a:picLocks noChangeAspect="1" noChangeArrowheads="1"/>
          </p:cNvPicPr>
          <p:nvPr/>
        </p:nvPicPr>
        <p:blipFill>
          <a:blip r:embed="rId6">
            <a:extLst>
              <a:ext uri="{28A0092B-C50C-407E-A947-70E740481C1C}">
                <a14:useLocalDpi xmlns:a14="http://schemas.microsoft.com/office/drawing/2010/main" val="0"/>
              </a:ext>
            </a:extLst>
          </a:blip>
          <a:srcRect l="8571" t="44286" r="11429"/>
          <a:stretch>
            <a:fillRect/>
          </a:stretch>
        </p:blipFill>
        <p:spPr bwMode="auto">
          <a:xfrm>
            <a:off x="1985963" y="3957638"/>
            <a:ext cx="20574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116" name="Straight Arrow Connector 23"/>
          <p:cNvCxnSpPr>
            <a:cxnSpLocks noChangeShapeType="1"/>
            <a:stCxn id="47108" idx="3"/>
            <a:endCxn id="47109" idx="1"/>
          </p:cNvCxnSpPr>
          <p:nvPr/>
        </p:nvCxnSpPr>
        <p:spPr bwMode="auto">
          <a:xfrm rot="5400000">
            <a:off x="3319463" y="4224337"/>
            <a:ext cx="533400" cy="3175"/>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7117" name="Text Box 13"/>
          <p:cNvSpPr txBox="1">
            <a:spLocks noChangeArrowheads="1"/>
          </p:cNvSpPr>
          <p:nvPr/>
        </p:nvSpPr>
        <p:spPr bwMode="auto">
          <a:xfrm>
            <a:off x="2366963" y="3957638"/>
            <a:ext cx="13716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SSVEP = </a:t>
            </a:r>
          </a:p>
          <a:p>
            <a:pPr eaLnBrk="1" hangingPunct="1"/>
            <a:r>
              <a:rPr lang="en-US" altLang="en-US" sz="1600">
                <a:solidFill>
                  <a:srgbClr val="000000"/>
                </a:solidFill>
              </a:rPr>
              <a:t>k*Contrast</a:t>
            </a:r>
          </a:p>
        </p:txBody>
      </p:sp>
      <p:sp>
        <p:nvSpPr>
          <p:cNvPr id="47118" name="TextBox 24"/>
          <p:cNvSpPr txBox="1">
            <a:spLocks noChangeArrowheads="1"/>
          </p:cNvSpPr>
          <p:nvPr/>
        </p:nvSpPr>
        <p:spPr bwMode="auto">
          <a:xfrm>
            <a:off x="2520950" y="5176838"/>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Vanegas et al (2013)</a:t>
            </a:r>
          </a:p>
        </p:txBody>
      </p:sp>
      <p:sp>
        <p:nvSpPr>
          <p:cNvPr id="47119" name="Text Box 15"/>
          <p:cNvSpPr txBox="1">
            <a:spLocks noChangeArrowheads="1"/>
          </p:cNvSpPr>
          <p:nvPr/>
        </p:nvSpPr>
        <p:spPr bwMode="auto">
          <a:xfrm>
            <a:off x="80963" y="5786438"/>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b="1">
                <a:solidFill>
                  <a:srgbClr val="000000"/>
                </a:solidFill>
              </a:rPr>
              <a:t>Gradual</a:t>
            </a:r>
            <a:r>
              <a:rPr lang="en-US" altLang="en-US">
                <a:solidFill>
                  <a:srgbClr val="000000"/>
                </a:solidFill>
              </a:rPr>
              <a:t> change eliminates transient sensory response &amp; signal overlap problem</a:t>
            </a:r>
            <a:endParaRPr lang="en-US" altLang="en-US" b="1">
              <a:solidFill>
                <a:srgbClr val="000000"/>
              </a:solidFill>
            </a:endParaRPr>
          </a:p>
        </p:txBody>
      </p:sp>
      <p:sp>
        <p:nvSpPr>
          <p:cNvPr id="47120" name="TextBox 1"/>
          <p:cNvSpPr txBox="1">
            <a:spLocks noChangeArrowheads="1"/>
          </p:cNvSpPr>
          <p:nvPr/>
        </p:nvSpPr>
        <p:spPr bwMode="auto">
          <a:xfrm>
            <a:off x="6616700" y="1738313"/>
            <a:ext cx="1490663" cy="82391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spTree>
    <p:extLst>
      <p:ext uri="{BB962C8B-B14F-4D97-AF65-F5344CB8AC3E}">
        <p14:creationId xmlns:p14="http://schemas.microsoft.com/office/powerpoint/2010/main" val="350813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915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
        <p:nvSpPr>
          <p:cNvPr id="49157"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sp>
        <p:nvSpPr>
          <p:cNvPr id="49158" name="TextBox 13"/>
          <p:cNvSpPr txBox="1">
            <a:spLocks noChangeArrowheads="1"/>
          </p:cNvSpPr>
          <p:nvPr/>
        </p:nvSpPr>
        <p:spPr bwMode="auto">
          <a:xfrm>
            <a:off x="6621463" y="1738313"/>
            <a:ext cx="1490662" cy="823912"/>
          </a:xfrm>
          <a:prstGeom prst="rect">
            <a:avLst/>
          </a:prstGeom>
          <a:solidFill>
            <a:srgbClr val="C6D9F1"/>
          </a:solidFill>
          <a:ln w="57150">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cxnSp>
        <p:nvCxnSpPr>
          <p:cNvPr id="15" name="Straight Arrow Connector 14"/>
          <p:cNvCxnSpPr>
            <a:stCxn id="49156" idx="3"/>
            <a:endCxn id="49157"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9156" idx="3"/>
            <a:endCxn id="49157"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49161"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3" y="3881438"/>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Box 20"/>
          <p:cNvSpPr txBox="1">
            <a:spLocks noChangeArrowheads="1"/>
          </p:cNvSpPr>
          <p:nvPr/>
        </p:nvSpPr>
        <p:spPr bwMode="auto">
          <a:xfrm>
            <a:off x="309563" y="3500438"/>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21 Hz flicker</a:t>
            </a:r>
          </a:p>
        </p:txBody>
      </p:sp>
      <p:pic>
        <p:nvPicPr>
          <p:cNvPr id="49163" name="Picture 21" descr="Symmetric.bmp"/>
          <p:cNvPicPr>
            <a:picLocks noChangeAspect="1" noChangeArrowheads="1"/>
          </p:cNvPicPr>
          <p:nvPr/>
        </p:nvPicPr>
        <p:blipFill>
          <a:blip r:embed="rId6">
            <a:extLst>
              <a:ext uri="{28A0092B-C50C-407E-A947-70E740481C1C}">
                <a14:useLocalDpi xmlns:a14="http://schemas.microsoft.com/office/drawing/2010/main" val="0"/>
              </a:ext>
            </a:extLst>
          </a:blip>
          <a:srcRect l="8571" t="44286" r="11429"/>
          <a:stretch>
            <a:fillRect/>
          </a:stretch>
        </p:blipFill>
        <p:spPr bwMode="auto">
          <a:xfrm>
            <a:off x="1985963" y="3957638"/>
            <a:ext cx="20574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64" name="Straight Arrow Connector 23"/>
          <p:cNvCxnSpPr>
            <a:cxnSpLocks noChangeShapeType="1"/>
            <a:stCxn id="49156" idx="3"/>
            <a:endCxn id="49157" idx="1"/>
          </p:cNvCxnSpPr>
          <p:nvPr/>
        </p:nvCxnSpPr>
        <p:spPr bwMode="auto">
          <a:xfrm rot="5400000">
            <a:off x="3319463" y="4224337"/>
            <a:ext cx="533400" cy="3175"/>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9165" name="Text Box 13"/>
          <p:cNvSpPr txBox="1">
            <a:spLocks noChangeArrowheads="1"/>
          </p:cNvSpPr>
          <p:nvPr/>
        </p:nvSpPr>
        <p:spPr bwMode="auto">
          <a:xfrm>
            <a:off x="2366963" y="3957638"/>
            <a:ext cx="13716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SSVEP = </a:t>
            </a:r>
          </a:p>
          <a:p>
            <a:pPr eaLnBrk="1" hangingPunct="1"/>
            <a:r>
              <a:rPr lang="en-US" altLang="en-US" sz="1600">
                <a:solidFill>
                  <a:srgbClr val="000000"/>
                </a:solidFill>
              </a:rPr>
              <a:t>k*Contrast</a:t>
            </a:r>
          </a:p>
        </p:txBody>
      </p:sp>
      <p:sp>
        <p:nvSpPr>
          <p:cNvPr id="49166" name="TextBox 24"/>
          <p:cNvSpPr txBox="1">
            <a:spLocks noChangeArrowheads="1"/>
          </p:cNvSpPr>
          <p:nvPr/>
        </p:nvSpPr>
        <p:spPr bwMode="auto">
          <a:xfrm>
            <a:off x="2520950" y="5176838"/>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Vanegas et al (2013)</a:t>
            </a:r>
          </a:p>
        </p:txBody>
      </p:sp>
      <p:sp>
        <p:nvSpPr>
          <p:cNvPr id="49167" name="Text Box 15"/>
          <p:cNvSpPr txBox="1">
            <a:spLocks noChangeArrowheads="1"/>
          </p:cNvSpPr>
          <p:nvPr/>
        </p:nvSpPr>
        <p:spPr bwMode="auto">
          <a:xfrm>
            <a:off x="80963" y="5786438"/>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b="1">
                <a:solidFill>
                  <a:srgbClr val="000000"/>
                </a:solidFill>
              </a:rPr>
              <a:t>Gradual</a:t>
            </a:r>
            <a:r>
              <a:rPr lang="en-US" altLang="en-US">
                <a:solidFill>
                  <a:srgbClr val="000000"/>
                </a:solidFill>
              </a:rPr>
              <a:t> change eliminates transient sensory response &amp; signal overlap problem</a:t>
            </a:r>
            <a:endParaRPr lang="en-US" altLang="en-US" b="1">
              <a:solidFill>
                <a:srgbClr val="000000"/>
              </a:solidFill>
            </a:endParaRPr>
          </a:p>
        </p:txBody>
      </p:sp>
      <p:pic>
        <p:nvPicPr>
          <p:cNvPr id="4916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3729038"/>
            <a:ext cx="38671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16"/>
          <p:cNvPicPr>
            <a:picLocks noChangeAspect="1" noChangeArrowheads="1"/>
          </p:cNvPicPr>
          <p:nvPr/>
        </p:nvPicPr>
        <p:blipFill>
          <a:blip r:embed="rId8">
            <a:extLst>
              <a:ext uri="{28A0092B-C50C-407E-A947-70E740481C1C}">
                <a14:useLocalDpi xmlns:a14="http://schemas.microsoft.com/office/drawing/2010/main" val="0"/>
              </a:ext>
            </a:extLst>
          </a:blip>
          <a:srcRect l="70844" t="11079" r="9291" b="46536"/>
          <a:stretch>
            <a:fillRect/>
          </a:stretch>
        </p:blipFill>
        <p:spPr bwMode="auto">
          <a:xfrm>
            <a:off x="7524750" y="3795713"/>
            <a:ext cx="130333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Text Box 15"/>
          <p:cNvSpPr txBox="1">
            <a:spLocks noChangeArrowheads="1"/>
          </p:cNvSpPr>
          <p:nvPr/>
        </p:nvSpPr>
        <p:spPr bwMode="auto">
          <a:xfrm>
            <a:off x="5314950" y="3271838"/>
            <a:ext cx="3811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Respond by unilateral button press</a:t>
            </a:r>
            <a:endParaRPr lang="en-US" altLang="en-US" b="1">
              <a:solidFill>
                <a:srgbClr val="000000"/>
              </a:solidFill>
            </a:endParaRPr>
          </a:p>
        </p:txBody>
      </p:sp>
      <p:sp>
        <p:nvSpPr>
          <p:cNvPr id="49171" name="Text Box 15"/>
          <p:cNvSpPr txBox="1">
            <a:spLocks noChangeArrowheads="1"/>
          </p:cNvSpPr>
          <p:nvPr/>
        </p:nvSpPr>
        <p:spPr bwMode="auto">
          <a:xfrm>
            <a:off x="5162550" y="5710238"/>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Beta activity decreases with contralateral motor preparation</a:t>
            </a:r>
            <a:endParaRPr lang="en-US" altLang="en-US" b="1">
              <a:solidFill>
                <a:srgbClr val="000000"/>
              </a:solidFill>
            </a:endParaRPr>
          </a:p>
        </p:txBody>
      </p:sp>
      <p:sp>
        <p:nvSpPr>
          <p:cNvPr id="49172" name="TextBox 29"/>
          <p:cNvSpPr txBox="1">
            <a:spLocks noChangeArrowheads="1"/>
          </p:cNvSpPr>
          <p:nvPr/>
        </p:nvSpPr>
        <p:spPr bwMode="auto">
          <a:xfrm>
            <a:off x="7753350" y="5510213"/>
            <a:ext cx="1400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Donner et al (2009)</a:t>
            </a:r>
          </a:p>
        </p:txBody>
      </p:sp>
      <p:sp>
        <p:nvSpPr>
          <p:cNvPr id="49173" name="Text Box 15"/>
          <p:cNvSpPr txBox="1">
            <a:spLocks noChangeArrowheads="1"/>
          </p:cNvSpPr>
          <p:nvPr/>
        </p:nvSpPr>
        <p:spPr bwMode="auto">
          <a:xfrm>
            <a:off x="134938" y="3195638"/>
            <a:ext cx="4284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Task: Detect gradual change in </a:t>
            </a:r>
            <a:r>
              <a:rPr lang="en-US" altLang="en-US" b="1">
                <a:solidFill>
                  <a:srgbClr val="000000"/>
                </a:solidFill>
              </a:rPr>
              <a:t>contrast</a:t>
            </a:r>
          </a:p>
        </p:txBody>
      </p:sp>
    </p:spTree>
    <p:extLst>
      <p:ext uri="{BB962C8B-B14F-4D97-AF65-F5344CB8AC3E}">
        <p14:creationId xmlns:p14="http://schemas.microsoft.com/office/powerpoint/2010/main" val="60180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a:extLst>
              <a:ext uri="{28A0092B-C50C-407E-A947-70E740481C1C}">
                <a14:useLocalDpi xmlns:a14="http://schemas.microsoft.com/office/drawing/2010/main" val="0"/>
              </a:ext>
            </a:extLst>
          </a:blip>
          <a:srcRect b="72107"/>
          <a:stretch>
            <a:fillRect/>
          </a:stretch>
        </p:blipFill>
        <p:spPr bwMode="auto">
          <a:xfrm>
            <a:off x="0" y="3429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3" name="Rectangle 8"/>
          <p:cNvSpPr>
            <a:spLocks noChangeArrowheads="1"/>
          </p:cNvSpPr>
          <p:nvPr/>
        </p:nvSpPr>
        <p:spPr bwMode="auto">
          <a:xfrm>
            <a:off x="263525" y="3408363"/>
            <a:ext cx="2290763"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4" name="Rectangle 9"/>
          <p:cNvSpPr>
            <a:spLocks noChangeArrowheads="1"/>
          </p:cNvSpPr>
          <p:nvPr/>
        </p:nvSpPr>
        <p:spPr bwMode="auto">
          <a:xfrm>
            <a:off x="263525" y="4875213"/>
            <a:ext cx="22907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5" name="Rectangle 10"/>
          <p:cNvSpPr>
            <a:spLocks noChangeArrowheads="1"/>
          </p:cNvSpPr>
          <p:nvPr/>
        </p:nvSpPr>
        <p:spPr bwMode="auto">
          <a:xfrm>
            <a:off x="7227888" y="3421063"/>
            <a:ext cx="1916112"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6"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7" name="Text Box 2"/>
          <p:cNvSpPr txBox="1">
            <a:spLocks noChangeArrowheads="1"/>
          </p:cNvSpPr>
          <p:nvPr/>
        </p:nvSpPr>
        <p:spPr bwMode="auto">
          <a:xfrm>
            <a:off x="152400" y="0"/>
            <a:ext cx="7053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120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80446378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1"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2"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3" name="Rectangle 8"/>
          <p:cNvSpPr>
            <a:spLocks noChangeArrowheads="1"/>
          </p:cNvSpPr>
          <p:nvPr/>
        </p:nvSpPr>
        <p:spPr bwMode="auto">
          <a:xfrm>
            <a:off x="0" y="3505200"/>
            <a:ext cx="2554288" cy="297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4" name="Rectangle 9"/>
          <p:cNvSpPr>
            <a:spLocks noChangeArrowheads="1"/>
          </p:cNvSpPr>
          <p:nvPr/>
        </p:nvSpPr>
        <p:spPr bwMode="auto">
          <a:xfrm>
            <a:off x="263525" y="4875213"/>
            <a:ext cx="22907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5" name="Rectangle 10"/>
          <p:cNvSpPr>
            <a:spLocks noChangeArrowheads="1"/>
          </p:cNvSpPr>
          <p:nvPr/>
        </p:nvSpPr>
        <p:spPr bwMode="auto">
          <a:xfrm>
            <a:off x="7227888" y="3421063"/>
            <a:ext cx="1916112"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6"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7" name="Text Box 2"/>
          <p:cNvSpPr txBox="1">
            <a:spLocks noChangeArrowheads="1"/>
          </p:cNvSpPr>
          <p:nvPr/>
        </p:nvSpPr>
        <p:spPr bwMode="auto">
          <a:xfrm>
            <a:off x="152400" y="0"/>
            <a:ext cx="7913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325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74549967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299"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0"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1" name="Rectangle 9"/>
          <p:cNvSpPr>
            <a:spLocks noChangeArrowheads="1"/>
          </p:cNvSpPr>
          <p:nvPr/>
        </p:nvSpPr>
        <p:spPr bwMode="auto">
          <a:xfrm>
            <a:off x="0" y="4875213"/>
            <a:ext cx="2554288" cy="1601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2"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3" name="Text Box 2"/>
          <p:cNvSpPr txBox="1">
            <a:spLocks noChangeArrowheads="1"/>
          </p:cNvSpPr>
          <p:nvPr/>
        </p:nvSpPr>
        <p:spPr bwMode="auto">
          <a:xfrm>
            <a:off x="152400" y="0"/>
            <a:ext cx="7708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5304"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54716932"/>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11915</TotalTime>
  <Words>15808</Words>
  <Application>Microsoft Macintosh PowerPoint</Application>
  <PresentationFormat>On-screen Show (4:3)</PresentationFormat>
  <Paragraphs>1742</Paragraphs>
  <Slides>156</Slides>
  <Notes>112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156</vt:i4>
      </vt:variant>
    </vt:vector>
  </HeadingPairs>
  <TitlesOfParts>
    <vt:vector size="166" baseType="lpstr">
      <vt:lpstr>Arial</vt:lpstr>
      <vt:lpstr>Calibri</vt:lpstr>
      <vt:lpstr>Calibri Light</vt:lpstr>
      <vt:lpstr>Symbol</vt:lpstr>
      <vt:lpstr>Times</vt:lpstr>
      <vt:lpstr>Times New Roman</vt:lpstr>
      <vt:lpstr>Office Theme</vt:lpstr>
      <vt:lpstr>Equation</vt:lpstr>
      <vt:lpstr>Bitmap Image</vt:lpstr>
      <vt:lpstr>Paint.Picture</vt:lpstr>
      <vt:lpstr>PowerPoint Presentation</vt:lpstr>
      <vt:lpstr>Cognition</vt:lpstr>
      <vt:lpstr>Cognitive Neuroscience as a system identification problem</vt:lpstr>
      <vt:lpstr>PowerPoint Presentation</vt:lpstr>
      <vt:lpstr>PowerPoint Presentation</vt:lpstr>
      <vt:lpstr>Encoding: Tuning Curve</vt:lpstr>
      <vt:lpstr>PowerPoint Presentation</vt:lpstr>
      <vt:lpstr>Electroencephalography (EEG)</vt:lpstr>
      <vt:lpstr>Electroencephalography (EEG)</vt:lpstr>
      <vt:lpstr>Electroencephalography (EEG)</vt:lpstr>
      <vt:lpstr> - “direct,” but how interpretable?</vt:lpstr>
      <vt:lpstr>PowerPoint Presentation</vt:lpstr>
      <vt:lpstr>A system identification problem and a design problem </vt:lpstr>
      <vt:lpstr>Overview</vt:lpstr>
      <vt:lpstr>PowerPoint Presentation</vt:lpstr>
      <vt:lpstr>PowerPoint Presentation</vt:lpstr>
      <vt:lpstr>Two goals of psychophysics</vt:lpstr>
      <vt:lpstr>PowerPoint Presentation</vt:lpstr>
      <vt:lpstr>How sensitive are our senses?</vt:lpstr>
      <vt:lpstr>Psychophysical insights into eye physiology</vt:lpstr>
      <vt:lpstr>Psychophysical insights into eye physiology</vt:lpstr>
      <vt:lpstr>Method of selective adaptation</vt:lpstr>
      <vt:lpstr>Sensitivity curves: Psychophysical -&gt; Physiological</vt:lpstr>
      <vt:lpstr>PowerPoint Presentation</vt:lpstr>
      <vt:lpstr>PowerPoint Presentation</vt:lpstr>
      <vt:lpstr>PowerPoint Presentation</vt:lpstr>
      <vt:lpstr>Measuring psychophysical thresholds: Method of Constant Stimuli</vt:lpstr>
      <vt:lpstr>Measuring psychophysical thresholds: Method of Constant Stimuli</vt:lpstr>
      <vt:lpstr>Staircase methods</vt:lpstr>
      <vt:lpstr>Wait!</vt:lpstr>
      <vt:lpstr>PowerPoint Presentation</vt:lpstr>
      <vt:lpstr>Classical Threshold Theory</vt:lpstr>
      <vt:lpstr>PowerPoint Presentation</vt:lpstr>
      <vt:lpstr>But PMF varies with nonsensory factors!</vt:lpstr>
      <vt:lpstr>Overview</vt:lpstr>
      <vt:lpstr>Signal Detection Theory</vt:lpstr>
      <vt:lpstr>Likelihood Ratio</vt:lpstr>
      <vt:lpstr>Criterion determines outcomes</vt:lpstr>
      <vt:lpstr>Optimal criterion setting</vt:lpstr>
      <vt:lpstr>Receiver Operating Characteristic (ROC) curves</vt:lpstr>
      <vt:lpstr>ROC curves</vt:lpstr>
      <vt:lpstr>ROC curves</vt:lpstr>
      <vt:lpstr>Measuring Sensitivity</vt:lpstr>
      <vt:lpstr>Sensitivity: d’</vt:lpstr>
      <vt:lpstr>PowerPoint Presentation</vt:lpstr>
      <vt:lpstr>Response Bias</vt:lpstr>
      <vt:lpstr>PowerPoint Presentation</vt:lpstr>
      <vt:lpstr>Overview</vt:lpstr>
      <vt:lpstr>Hillyard et al, Science (1971)</vt:lpstr>
      <vt:lpstr>Hillyard et al, Science (1971)</vt:lpstr>
      <vt:lpstr>Ress &amp; Heeger, Nat Neurosci (2000, 2003)</vt:lpstr>
      <vt:lpstr>PowerPoint Presentation</vt:lpstr>
      <vt:lpstr>Vazquez et al., PNAS (2012)</vt:lpstr>
      <vt:lpstr>Recording neuronal responses: Electrophysiology</vt:lpstr>
      <vt:lpstr>Vazquez et al., PNAS (2012)</vt:lpstr>
      <vt:lpstr>PowerPoint Presentation</vt:lpstr>
      <vt:lpstr>PowerPoint Presentation</vt:lpstr>
      <vt:lpstr>Takahashi et al, Science (2016)</vt:lpstr>
      <vt:lpstr>Takahashi et al, Science (2016)</vt:lpstr>
      <vt:lpstr>Takahashi et al, Science (2016)</vt:lpstr>
      <vt:lpstr>Observations</vt:lpstr>
      <vt:lpstr>Overview</vt:lpstr>
      <vt:lpstr>PowerPoint Presentation</vt:lpstr>
      <vt:lpstr>PowerPoint Presentation</vt:lpstr>
      <vt:lpstr>PowerPoint Presentation</vt:lpstr>
      <vt:lpstr>PowerPoint Presentation</vt:lpstr>
      <vt:lpstr>PowerPoint Presentation</vt:lpstr>
      <vt:lpstr>Psychophysical Reverse correlation</vt:lpstr>
      <vt:lpstr>Overview</vt:lpstr>
      <vt:lpstr>Immediate sensorimotor decisions</vt:lpstr>
      <vt:lpstr>From Sensation to Action</vt:lpstr>
      <vt:lpstr>From Sensation to Action</vt:lpstr>
      <vt:lpstr>From Sensation to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EEG studies of perceptual decision making</vt:lpstr>
      <vt:lpstr>From Sensation to Action</vt:lpstr>
      <vt:lpstr>From Sensation to Action</vt:lpstr>
      <vt:lpstr>From Sensation to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Attention</vt:lpstr>
      <vt:lpstr>Attention Paradigms</vt:lpstr>
      <vt:lpstr>The Locus of Selection – early or late?</vt:lpstr>
      <vt:lpstr>Attentional Modulation of Sensory Neural Responses</vt:lpstr>
      <vt:lpstr>Attention alters appearance</vt:lpstr>
      <vt:lpstr>How does top-down attention operate on sensory areas?</vt:lpstr>
      <vt:lpstr>PowerPoint Presentation</vt:lpstr>
      <vt:lpstr>PowerPoint Presentation</vt:lpstr>
      <vt:lpstr>PowerPoint Presentation</vt:lpstr>
      <vt:lpstr>Overview</vt:lpstr>
      <vt:lpstr>Measuring Memory</vt:lpstr>
      <vt:lpstr>Echoic  memory</vt:lpstr>
      <vt:lpstr>Working memory Tasks</vt:lpstr>
      <vt:lpstr>Working memory</vt:lpstr>
      <vt:lpstr>Typical memorisation Paradigm</vt:lpstr>
      <vt:lpstr>Explicit Sequence Learning Task</vt:lpstr>
      <vt:lpstr>Explicit Sequence Learning Task</vt:lpstr>
      <vt:lpstr>Explicit Sequence Learning Task</vt:lpstr>
      <vt:lpstr>Acknowledgments</vt:lpstr>
    </vt:vector>
  </TitlesOfParts>
  <Company>UCD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neural systems from the outside: Tasks, behaviour, and large-scale neural activity measurements</dc:title>
  <dc:creator>Simon Kelly</dc:creator>
  <cp:lastModifiedBy>Clare Kelly</cp:lastModifiedBy>
  <cp:revision>125</cp:revision>
  <dcterms:created xsi:type="dcterms:W3CDTF">2021-10-08T14:19:16Z</dcterms:created>
  <dcterms:modified xsi:type="dcterms:W3CDTF">2021-10-23T11:34:27Z</dcterms:modified>
</cp:coreProperties>
</file>